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2" r:id="rId51"/>
    <p:sldId id="306" r:id="rId52"/>
    <p:sldId id="307" r:id="rId53"/>
  </p:sldIdLst>
  <p:sldSz cx="5329238" cy="3779838"/>
  <p:notesSz cx="6797675" cy="9926638"/>
  <p:defaultTextStyle>
    <a:defPPr>
      <a:defRPr lang="de-DE"/>
    </a:defPPr>
    <a:lvl1pPr marL="0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0238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0476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0715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0953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01191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61429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21668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81906" algn="l" defTabSz="5204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24" y="-1134"/>
      </p:cViewPr>
      <p:guideLst>
        <p:guide orient="horz" pos="1191"/>
        <p:guide pos="1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93" y="1174200"/>
            <a:ext cx="4529852" cy="81021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9386" y="2141908"/>
            <a:ext cx="3730467" cy="9659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0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0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7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73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863697" y="151369"/>
            <a:ext cx="1199079" cy="3225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6462" y="151369"/>
            <a:ext cx="3508415" cy="3225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2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5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973" y="2428896"/>
            <a:ext cx="4529852" cy="750718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0973" y="1602057"/>
            <a:ext cx="4529852" cy="82683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023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047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07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09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011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614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216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819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15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6462" y="881963"/>
            <a:ext cx="2353747" cy="24945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09029" y="881963"/>
            <a:ext cx="2353747" cy="24945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6462" y="846089"/>
            <a:ext cx="2354672" cy="35261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0238" indent="0">
              <a:buNone/>
              <a:defRPr sz="1100" b="1"/>
            </a:lvl2pPr>
            <a:lvl3pPr marL="520476" indent="0">
              <a:buNone/>
              <a:defRPr sz="1000" b="1"/>
            </a:lvl3pPr>
            <a:lvl4pPr marL="780715" indent="0">
              <a:buNone/>
              <a:defRPr sz="900" b="1"/>
            </a:lvl4pPr>
            <a:lvl5pPr marL="1040953" indent="0">
              <a:buNone/>
              <a:defRPr sz="900" b="1"/>
            </a:lvl5pPr>
            <a:lvl6pPr marL="1301191" indent="0">
              <a:buNone/>
              <a:defRPr sz="900" b="1"/>
            </a:lvl6pPr>
            <a:lvl7pPr marL="1561429" indent="0">
              <a:buNone/>
              <a:defRPr sz="900" b="1"/>
            </a:lvl7pPr>
            <a:lvl8pPr marL="1821668" indent="0">
              <a:buNone/>
              <a:defRPr sz="900" b="1"/>
            </a:lvl8pPr>
            <a:lvl9pPr marL="2081906" indent="0">
              <a:buNone/>
              <a:defRPr sz="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6462" y="1198699"/>
            <a:ext cx="2354672" cy="2177782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707179" y="846089"/>
            <a:ext cx="2355597" cy="352610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0238" indent="0">
              <a:buNone/>
              <a:defRPr sz="1100" b="1"/>
            </a:lvl2pPr>
            <a:lvl3pPr marL="520476" indent="0">
              <a:buNone/>
              <a:defRPr sz="1000" b="1"/>
            </a:lvl3pPr>
            <a:lvl4pPr marL="780715" indent="0">
              <a:buNone/>
              <a:defRPr sz="900" b="1"/>
            </a:lvl4pPr>
            <a:lvl5pPr marL="1040953" indent="0">
              <a:buNone/>
              <a:defRPr sz="900" b="1"/>
            </a:lvl5pPr>
            <a:lvl6pPr marL="1301191" indent="0">
              <a:buNone/>
              <a:defRPr sz="900" b="1"/>
            </a:lvl6pPr>
            <a:lvl7pPr marL="1561429" indent="0">
              <a:buNone/>
              <a:defRPr sz="900" b="1"/>
            </a:lvl7pPr>
            <a:lvl8pPr marL="1821668" indent="0">
              <a:buNone/>
              <a:defRPr sz="900" b="1"/>
            </a:lvl8pPr>
            <a:lvl9pPr marL="2081906" indent="0">
              <a:buNone/>
              <a:defRPr sz="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707179" y="1198699"/>
            <a:ext cx="2355597" cy="2177782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5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41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94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462" y="150493"/>
            <a:ext cx="1753283" cy="640473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83584" y="150494"/>
            <a:ext cx="2979192" cy="3225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66462" y="790967"/>
            <a:ext cx="1753283" cy="2585514"/>
          </a:xfrm>
        </p:spPr>
        <p:txBody>
          <a:bodyPr/>
          <a:lstStyle>
            <a:lvl1pPr marL="0" indent="0">
              <a:buNone/>
              <a:defRPr sz="800"/>
            </a:lvl1pPr>
            <a:lvl2pPr marL="260238" indent="0">
              <a:buNone/>
              <a:defRPr sz="700"/>
            </a:lvl2pPr>
            <a:lvl3pPr marL="520476" indent="0">
              <a:buNone/>
              <a:defRPr sz="600"/>
            </a:lvl3pPr>
            <a:lvl4pPr marL="780715" indent="0">
              <a:buNone/>
              <a:defRPr sz="500"/>
            </a:lvl4pPr>
            <a:lvl5pPr marL="1040953" indent="0">
              <a:buNone/>
              <a:defRPr sz="500"/>
            </a:lvl5pPr>
            <a:lvl6pPr marL="1301191" indent="0">
              <a:buNone/>
              <a:defRPr sz="500"/>
            </a:lvl6pPr>
            <a:lvl7pPr marL="1561429" indent="0">
              <a:buNone/>
              <a:defRPr sz="500"/>
            </a:lvl7pPr>
            <a:lvl8pPr marL="1821668" indent="0">
              <a:buNone/>
              <a:defRPr sz="500"/>
            </a:lvl8pPr>
            <a:lvl9pPr marL="2081906" indent="0">
              <a:buNone/>
              <a:defRPr sz="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9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4568" y="2645887"/>
            <a:ext cx="3197543" cy="31236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44568" y="337735"/>
            <a:ext cx="3197543" cy="2267903"/>
          </a:xfrm>
        </p:spPr>
        <p:txBody>
          <a:bodyPr/>
          <a:lstStyle>
            <a:lvl1pPr marL="0" indent="0">
              <a:buNone/>
              <a:defRPr sz="1800"/>
            </a:lvl1pPr>
            <a:lvl2pPr marL="260238" indent="0">
              <a:buNone/>
              <a:defRPr sz="1600"/>
            </a:lvl2pPr>
            <a:lvl3pPr marL="520476" indent="0">
              <a:buNone/>
              <a:defRPr sz="1400"/>
            </a:lvl3pPr>
            <a:lvl4pPr marL="780715" indent="0">
              <a:buNone/>
              <a:defRPr sz="1100"/>
            </a:lvl4pPr>
            <a:lvl5pPr marL="1040953" indent="0">
              <a:buNone/>
              <a:defRPr sz="1100"/>
            </a:lvl5pPr>
            <a:lvl6pPr marL="1301191" indent="0">
              <a:buNone/>
              <a:defRPr sz="1100"/>
            </a:lvl6pPr>
            <a:lvl7pPr marL="1561429" indent="0">
              <a:buNone/>
              <a:defRPr sz="1100"/>
            </a:lvl7pPr>
            <a:lvl8pPr marL="1821668" indent="0">
              <a:buNone/>
              <a:defRPr sz="1100"/>
            </a:lvl8pPr>
            <a:lvl9pPr marL="2081906" indent="0">
              <a:buNone/>
              <a:defRPr sz="1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4568" y="2958248"/>
            <a:ext cx="3197543" cy="443606"/>
          </a:xfrm>
        </p:spPr>
        <p:txBody>
          <a:bodyPr/>
          <a:lstStyle>
            <a:lvl1pPr marL="0" indent="0">
              <a:buNone/>
              <a:defRPr sz="800"/>
            </a:lvl1pPr>
            <a:lvl2pPr marL="260238" indent="0">
              <a:buNone/>
              <a:defRPr sz="700"/>
            </a:lvl2pPr>
            <a:lvl3pPr marL="520476" indent="0">
              <a:buNone/>
              <a:defRPr sz="600"/>
            </a:lvl3pPr>
            <a:lvl4pPr marL="780715" indent="0">
              <a:buNone/>
              <a:defRPr sz="500"/>
            </a:lvl4pPr>
            <a:lvl5pPr marL="1040953" indent="0">
              <a:buNone/>
              <a:defRPr sz="500"/>
            </a:lvl5pPr>
            <a:lvl6pPr marL="1301191" indent="0">
              <a:buNone/>
              <a:defRPr sz="500"/>
            </a:lvl6pPr>
            <a:lvl7pPr marL="1561429" indent="0">
              <a:buNone/>
              <a:defRPr sz="500"/>
            </a:lvl7pPr>
            <a:lvl8pPr marL="1821668" indent="0">
              <a:buNone/>
              <a:defRPr sz="500"/>
            </a:lvl8pPr>
            <a:lvl9pPr marL="2081906" indent="0">
              <a:buNone/>
              <a:defRPr sz="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63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6462" y="151369"/>
            <a:ext cx="4796314" cy="629973"/>
          </a:xfrm>
          <a:prstGeom prst="rect">
            <a:avLst/>
          </a:prstGeom>
        </p:spPr>
        <p:txBody>
          <a:bodyPr vert="horz" lIns="52048" tIns="26024" rIns="52048" bIns="26024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6462" y="881963"/>
            <a:ext cx="4796314" cy="2494518"/>
          </a:xfrm>
          <a:prstGeom prst="rect">
            <a:avLst/>
          </a:prstGeom>
        </p:spPr>
        <p:txBody>
          <a:bodyPr vert="horz" lIns="52048" tIns="26024" rIns="52048" bIns="26024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6462" y="3503350"/>
            <a:ext cx="1243489" cy="201241"/>
          </a:xfrm>
          <a:prstGeom prst="rect">
            <a:avLst/>
          </a:prstGeom>
        </p:spPr>
        <p:txBody>
          <a:bodyPr vert="horz" lIns="52048" tIns="26024" rIns="52048" bIns="2602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4584-015F-42D3-A3F9-330C47E2E017}" type="datetimeFigureOut">
              <a:rPr lang="de-DE" smtClean="0"/>
              <a:t>30.01.2017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20823" y="3503350"/>
            <a:ext cx="1687592" cy="201241"/>
          </a:xfrm>
          <a:prstGeom prst="rect">
            <a:avLst/>
          </a:prstGeom>
        </p:spPr>
        <p:txBody>
          <a:bodyPr vert="horz" lIns="52048" tIns="26024" rIns="52048" bIns="26024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19287" y="3503350"/>
            <a:ext cx="1243489" cy="201241"/>
          </a:xfrm>
          <a:prstGeom prst="rect">
            <a:avLst/>
          </a:prstGeom>
        </p:spPr>
        <p:txBody>
          <a:bodyPr vert="horz" lIns="52048" tIns="26024" rIns="52048" bIns="26024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6567-5DC7-4DB2-9F71-02B78E693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7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047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179" indent="-19517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2887" indent="-162649" algn="l" defTabSz="5204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0596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0834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71072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1310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549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1787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12025" indent="-130119" algn="l" defTabSz="5204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0238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0476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0715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0953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1191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1429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1668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1906" algn="l" defTabSz="5204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r="15460"/>
          <a:stretch/>
        </p:blipFill>
        <p:spPr bwMode="auto">
          <a:xfrm>
            <a:off x="412520" y="198111"/>
            <a:ext cx="4484347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754048"/>
            <a:ext cx="4500000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Concorde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Herkunft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Entstanden in Cambridge England; Kreuzung aus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Vereinsdechantsbirne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x Conference, Sortenschutz seit 1993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Ähnlich `Conference`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Pflückreife: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Mitte bis Ende September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 bis November</a:t>
            </a:r>
          </a:p>
        </p:txBody>
      </p:sp>
    </p:spTree>
    <p:extLst>
      <p:ext uri="{BB962C8B-B14F-4D97-AF65-F5344CB8AC3E}">
        <p14:creationId xmlns:p14="http://schemas.microsoft.com/office/powerpoint/2010/main" val="2389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16003"/>
          <a:stretch/>
        </p:blipFill>
        <p:spPr bwMode="auto">
          <a:xfrm>
            <a:off x="792411" y="161727"/>
            <a:ext cx="385297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6867" y="665782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Condo</a:t>
            </a:r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b="1" u="sng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Frucht mittelgroß, schief birnförmig. Fruchtschale grünlichgelb. Fruchtfleisch schmelzend, leicht aromatisch süß.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Tafelbirne, Frischobst </a:t>
            </a:r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 bis Dezember </a:t>
            </a:r>
          </a:p>
        </p:txBody>
      </p:sp>
    </p:spTree>
    <p:extLst>
      <p:ext uri="{BB962C8B-B14F-4D97-AF65-F5344CB8AC3E}">
        <p14:creationId xmlns:p14="http://schemas.microsoft.com/office/powerpoint/2010/main" val="41357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21051"/>
          <a:stretch/>
        </p:blipFill>
        <p:spPr bwMode="auto">
          <a:xfrm>
            <a:off x="792411" y="161727"/>
            <a:ext cx="3723467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6867" y="569962"/>
            <a:ext cx="4500000" cy="2616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Conferencebirne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sz="1800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mittelgroß, lang birnförmig. Fruchtschale grünlichgelb. Zur Reifezeit großflächig marmoriert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Fruchtfleisch leicht gewürzt, harmonisches Zucker-Säureverhältnis.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4938"/>
          <a:stretch/>
        </p:blipFill>
        <p:spPr bwMode="auto">
          <a:xfrm>
            <a:off x="504379" y="161727"/>
            <a:ext cx="433864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6867" y="593775"/>
            <a:ext cx="4500000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Doppelte </a:t>
            </a:r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Phillipsbirne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Herkunft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stammt aus Belgien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sehr gute Tafel- gute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Ab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Haltbarkeit: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bis Mitte Oktober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8" r="12053"/>
          <a:stretch/>
        </p:blipFill>
        <p:spPr bwMode="auto">
          <a:xfrm>
            <a:off x="432371" y="161727"/>
            <a:ext cx="452524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668664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Fäßlebirne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mittelgroß, bauchig. Fruchtschale grüngelb, Sonnseite gerötet. Fruchtfleisch gewürzt, süß.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2" r="15904" b="16696"/>
          <a:stretch/>
        </p:blipFill>
        <p:spPr bwMode="auto">
          <a:xfrm>
            <a:off x="432371" y="161727"/>
            <a:ext cx="448680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988" y="593775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Blumenbachs Butterbirne</a:t>
            </a:r>
          </a:p>
          <a:p>
            <a:endParaRPr lang="de-DE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 bis groß, birnförmig, etwas beulig. Fruchtschale gelblichgrün, Lentizellen auffällig,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deutliche </a:t>
            </a:r>
            <a:r>
              <a:rPr lang="de-DE" sz="1800" dirty="0" err="1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Berostung</a:t>
            </a:r>
            <a:r>
              <a:rPr lang="de-DE" sz="18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Fruchtfleisch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schmelzend</a:t>
            </a:r>
            <a:r>
              <a:rPr lang="de-DE" sz="18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gewürzt, süß mit angenehmer Säure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Genussreife: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November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6867" y="449759"/>
            <a:ext cx="4500000" cy="2893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Gellerts Butterbirne</a:t>
            </a:r>
          </a:p>
          <a:p>
            <a:endParaRPr lang="de-DE" sz="1800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Fruchtabgestumpft kegelförmig. Fruchtschale gelblichgrün, später gelb. Zur Reifezeit großflächig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Fruchtfleisch schmelzend, aromatisch, süß mit leichter Säure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Sehr gute Tafel-, auch Wirtschaftsbirne 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bis Oktober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r="10387"/>
          <a:stretch/>
        </p:blipFill>
        <p:spPr bwMode="auto">
          <a:xfrm>
            <a:off x="513084" y="161727"/>
            <a:ext cx="4239767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6867" y="277544"/>
            <a:ext cx="45000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Gute Luise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Große bis sehr große, abgestumpft-kegelförmige bis länglich-eiförmige Birne. Fruchtschale glatt, grün, später gelbgrün. Sonnseite verwaschen und gestreift gerötet.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Berostung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an Stiel und Kelch häufig. Fruchtfleisch gelblichweiß, sehr fein, schmelzend. </a:t>
            </a:r>
            <a:endParaRPr lang="de-DE" sz="1800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Sehr gute Tafel-, gute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Reifezeit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Anfang bis Ende Oktober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r="14679"/>
          <a:stretch/>
        </p:blipFill>
        <p:spPr bwMode="auto">
          <a:xfrm>
            <a:off x="720403" y="161727"/>
            <a:ext cx="386785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3489" y="666063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Hofratsbirne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groß, flaschenförmig. Fruchtschale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mattgelb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Stiel und Kelch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Rostpunkte auf der ganzen Frucht. Fruchtfleisch halbschmelzend, angenehme Säure mit feiner Würze.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Oktober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9164"/>
          <a:stretch/>
        </p:blipFill>
        <p:spPr bwMode="auto">
          <a:xfrm>
            <a:off x="299040" y="161727"/>
            <a:ext cx="474184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6867" y="476672"/>
            <a:ext cx="4500000" cy="2893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Köstliche von </a:t>
            </a:r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Charneu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sz="1800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groß, eiförmig. Fruchtschale grünlichgelb bis gelb, Sonnseite gerötet und gestreift. Leichte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Berostung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Fruchtfleisch schmelzend, gewürzt, sehr süß.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 bis November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r="14374"/>
          <a:stretch/>
        </p:blipFill>
        <p:spPr bwMode="auto">
          <a:xfrm>
            <a:off x="576387" y="161727"/>
            <a:ext cx="414679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666063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Kongressbirne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Fruchtsehr groß, zählt zu den größten Birnen. Meist kegelförmig, aber sehr unregelmäßig gebaut, beulig, wulstig. Schale etwas glänzend, höckerig. 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Reifezeit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bis Anfang Oktober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7115"/>
          <a:stretch/>
        </p:blipFill>
        <p:spPr bwMode="auto">
          <a:xfrm>
            <a:off x="664222" y="161727"/>
            <a:ext cx="401662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10945"/>
          <a:stretch/>
        </p:blipFill>
        <p:spPr bwMode="auto">
          <a:xfrm>
            <a:off x="281323" y="161727"/>
            <a:ext cx="475956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521767"/>
            <a:ext cx="4500000" cy="27699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Lebruns Butterbirne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 bis sehr groß, walzenförmig. Fruchtschale grünlichgelb bis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weißlichgelb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Sonnseite manchmal leicht gerötet. Stiel und Kelch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Fruchtfleisch halbschmelzend, gewürzt, süß.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 </a:t>
            </a:r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r="4851"/>
          <a:stretch/>
        </p:blipFill>
        <p:spPr bwMode="auto">
          <a:xfrm>
            <a:off x="336228" y="161727"/>
            <a:ext cx="470465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0363" y="521767"/>
            <a:ext cx="4500000" cy="2616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Madam </a:t>
            </a:r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Verté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sz="1800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mittelgroß, birnförmig, auch dickbauchig. Fruchtschale gelb, Sonnseite leicht gerötet. Zur Reifezeit fast ganzflächig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 aromatisch, süß.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Verarbeitung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Dezember bis Februar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r="13863"/>
          <a:stretch/>
        </p:blipFill>
        <p:spPr bwMode="auto">
          <a:xfrm>
            <a:off x="432371" y="161727"/>
            <a:ext cx="451673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1824" y="593775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Minister Dr. Lucius</a:t>
            </a:r>
          </a:p>
          <a:p>
            <a:endParaRPr lang="de-DE" sz="1800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 bis sehr groß, abgestumpft kegelförmig. Fruchtschale gelb, Sonnseite gerötet, Kelch und Stiel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Fruchtfleisch schmelzend, gewürzt, süß. 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</a:t>
            </a:r>
          </a:p>
        </p:txBody>
      </p:sp>
    </p:spTree>
    <p:extLst>
      <p:ext uri="{BB962C8B-B14F-4D97-AF65-F5344CB8AC3E}">
        <p14:creationId xmlns:p14="http://schemas.microsoft.com/office/powerpoint/2010/main" val="164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14857"/>
          <a:stretch/>
        </p:blipFill>
        <p:spPr bwMode="auto">
          <a:xfrm>
            <a:off x="432371" y="198111"/>
            <a:ext cx="448435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6867" y="666063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Pitmaston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 bis sehr groß, birnförmig. Fruchtschale gelb, zur Reifezeit rötlichgelb. Stiel stark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Rostflecken auf der ganzen Frucht. Fruchtfleisch schmelzend,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säuerlichsüß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r="9869"/>
          <a:stretch/>
        </p:blipFill>
        <p:spPr bwMode="auto">
          <a:xfrm>
            <a:off x="360363" y="161727"/>
            <a:ext cx="464624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6867" y="665236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Prinzessin Marianne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Mittelgroße, birnen- bis flaschenförmige, etwas kantige Frucht. Schale rau, grünlich bis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bräunlichgelb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Zur Reifezeit zimtfarben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Reifezeit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Ende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12194"/>
          <a:stretch/>
        </p:blipFill>
        <p:spPr bwMode="auto">
          <a:xfrm>
            <a:off x="360363" y="161727"/>
            <a:ext cx="456530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665783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Bosc‘s</a:t>
            </a:r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Flaschenbirne</a:t>
            </a:r>
          </a:p>
          <a:p>
            <a:endParaRPr lang="de-DE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Merkmale:</a:t>
            </a:r>
            <a:r>
              <a:rPr lang="de-DE" sz="1800" dirty="0">
                <a:ea typeface="Verdana" panose="020B0604030504040204" pitchFamily="34" charset="0"/>
                <a:cs typeface="Times New Roman" panose="02020603050405020304" pitchFamily="18" charset="0"/>
              </a:rPr>
              <a:t> Frucht groß, kalebassenförmig, auch dickbauchig. </a:t>
            </a:r>
            <a:r>
              <a:rPr lang="de-DE" sz="18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Fruchtschale </a:t>
            </a:r>
            <a:r>
              <a:rPr lang="de-DE" sz="1800" dirty="0">
                <a:ea typeface="Verdana" panose="020B0604030504040204" pitchFamily="34" charset="0"/>
                <a:cs typeface="Times New Roman" panose="02020603050405020304" pitchFamily="18" charset="0"/>
              </a:rPr>
              <a:t>Hellgrün, zur Reifezeit ganzflächig </a:t>
            </a:r>
            <a:r>
              <a:rPr lang="de-DE" sz="1800" dirty="0" err="1"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de-DE" sz="18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Frucht-fleisch </a:t>
            </a:r>
            <a:r>
              <a:rPr lang="de-DE" sz="1800" dirty="0">
                <a:ea typeface="Verdana" panose="020B0604030504040204" pitchFamily="34" charset="0"/>
                <a:cs typeface="Times New Roman" panose="02020603050405020304" pitchFamily="18" charset="0"/>
              </a:rPr>
              <a:t>schmelzend, gewürzt, sehr süß</a:t>
            </a:r>
            <a:r>
              <a:rPr lang="de-DE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Verwendung: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Wirtschaftsbirne. 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Genussreife: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 bis November. 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666062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Schäufelebirne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Bildet sehr große Bäume mit charakteristisch kleinen Früchten. Im Allgäu regionaltypisch.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Mostbirne</a:t>
            </a:r>
          </a:p>
        </p:txBody>
      </p:sp>
    </p:spTree>
    <p:extLst>
      <p:ext uri="{BB962C8B-B14F-4D97-AF65-F5344CB8AC3E}">
        <p14:creationId xmlns:p14="http://schemas.microsoft.com/office/powerpoint/2010/main" val="2616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r="14375"/>
          <a:stretch/>
        </p:blipFill>
        <p:spPr>
          <a:xfrm>
            <a:off x="432371" y="161727"/>
            <a:ext cx="4565301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8355" y="665783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Schweizerhose</a:t>
            </a:r>
          </a:p>
          <a:p>
            <a:endParaRPr lang="de-DE" sz="1800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mittelgroß, bauchig. Fruchtschale grün, gelb und rot gestreift. Fruchtfleisch schmelzend, süß.</a:t>
            </a:r>
          </a:p>
          <a:p>
            <a:endParaRPr lang="de-DE" sz="1800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Tafelbirne 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bis Oktober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:\SG 41\SB 41.3 Fachlicher Naturschutz\Daten\Grosser\Bilder\2016-10-15 Obstausstellung\20161016_122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10968"/>
          <a:stretch/>
        </p:blipFill>
        <p:spPr bwMode="auto">
          <a:xfrm>
            <a:off x="360363" y="161727"/>
            <a:ext cx="4565301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594055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Ulmer Butterbirne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mittelgroß, rundlich. Fruchtschale gelblichgrün, später gelb, Sonnseite gerötet. Fruchtfleisch schmelzend, gewürzt, süß.</a:t>
            </a:r>
          </a:p>
          <a:p>
            <a:endParaRPr lang="de-DE" sz="1800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Tafel- und Wirtschaftsbirne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9956"/>
          <a:stretch/>
        </p:blipFill>
        <p:spPr>
          <a:xfrm>
            <a:off x="323555" y="198111"/>
            <a:ext cx="4717328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593775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Vereins-</a:t>
            </a:r>
            <a:r>
              <a:rPr lang="de-DE" sz="2000" b="1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Dechantsbirne</a:t>
            </a:r>
            <a:endParaRPr lang="de-DE" sz="2000" b="1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groß, abgestumpft kegelförmig, beulig. Fruchtschale gelb, Sonnseite gerötet. Auffällige Lentizellen. Fruchtfleisch schmelzend, gewürzt, süß sehr wohlschmeckend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 </a:t>
            </a:r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Oktober bis November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r="11206"/>
          <a:stretch/>
        </p:blipFill>
        <p:spPr bwMode="auto">
          <a:xfrm>
            <a:off x="323555" y="161727"/>
            <a:ext cx="471732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355099"/>
            <a:ext cx="450000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Williams Christbirne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 bis sehr groß, bauchig birnförmig bis glockenförmig, leichte Falten. Fruchtschale hellgelb manchmal gerötet. Kelch und Stiel häufig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Fruchtfleisch schmelzend, ausgeprägt gewürzt, süß.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sehr gute Tafel- und Wirtschaftsbirne 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r="15388"/>
          <a:stretch/>
        </p:blipFill>
        <p:spPr>
          <a:xfrm>
            <a:off x="534862" y="161727"/>
            <a:ext cx="428999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:\SG 41\SB 41.3 Fachlicher Naturschutz\Daten\Grosser\Bilder\2016-10-15 Obstausstellung\20161016_114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19455"/>
          <a:stretch/>
        </p:blipFill>
        <p:spPr bwMode="auto">
          <a:xfrm>
            <a:off x="576386" y="161727"/>
            <a:ext cx="416056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377751"/>
            <a:ext cx="450000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Williams Christbirne rot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groß bis sehr groß, bauchig birnförmig bis glockenförmig. Leichte Falten. Fruchtschale hellgelb, manchmal gerötet. Kelch und Stiel häufig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 Fruchtfleisch schmelzend, ausgeprägt gewürzt, süß.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Sehr gute Tafel- und Wirtschaftsbirne 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17333"/>
          <a:stretch/>
        </p:blipFill>
        <p:spPr bwMode="auto">
          <a:xfrm>
            <a:off x="670516" y="179873"/>
            <a:ext cx="4004676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377751"/>
            <a:ext cx="450000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Katzenkopf/Großer Katzenkopf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Herkunft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Umstritten; uralte dt. Sorte, um 1590 bereits in Bamberger Baumschulen vermehrt; Vermehrung in ganz Mitteleuropa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Bekannte Kochbirne, Dörr- und Mostbirne</a:t>
            </a:r>
          </a:p>
          <a:p>
            <a:r>
              <a:rPr lang="de-DE" sz="1800" b="1" u="sng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Plückreife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Ab Ende Oktober</a:t>
            </a:r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Ab Dezember, haltbar bis zum Frühsommer</a:t>
            </a:r>
            <a:endParaRPr lang="de-DE" sz="18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2371" y="594055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Alexander Lucas</a:t>
            </a:r>
          </a:p>
          <a:p>
            <a:endParaRPr lang="de-DE" b="1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 bis sehr groß; abgestumpft kegelförmig. Fruchtschale leuchtend gelb Sonnseite, bis gerötet. Schalenpunkte deutlich</a:t>
            </a:r>
          </a:p>
          <a:p>
            <a:endParaRPr lang="de-DE" sz="1800" b="1" u="sng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Tafel- und Wirtschaftsbirne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Genussreife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November bis Dezember</a:t>
            </a:r>
          </a:p>
        </p:txBody>
      </p:sp>
    </p:spTree>
    <p:extLst>
      <p:ext uri="{BB962C8B-B14F-4D97-AF65-F5344CB8AC3E}">
        <p14:creationId xmlns:p14="http://schemas.microsoft.com/office/powerpoint/2010/main" val="2389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15204"/>
          <a:stretch/>
        </p:blipFill>
        <p:spPr bwMode="auto">
          <a:xfrm>
            <a:off x="389079" y="198111"/>
            <a:ext cx="443578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8875" y="593775"/>
            <a:ext cx="4500000" cy="25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Bayerische Weinbirne</a:t>
            </a:r>
          </a:p>
          <a:p>
            <a:endParaRPr lang="de-DE" sz="160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Merkmale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Frucht mittelgroß bis groß, kreiselförmig. Fruchtschale gelbgrün bis gelb, deutlich </a:t>
            </a:r>
            <a:r>
              <a:rPr lang="de-DE" sz="1800" dirty="0" err="1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berostet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sz="1800" dirty="0" smtClean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Verwendung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Mostbirne </a:t>
            </a:r>
          </a:p>
          <a:p>
            <a:r>
              <a:rPr lang="de-DE" sz="1800" b="1" u="sng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Verwertung:</a:t>
            </a:r>
            <a:r>
              <a:rPr lang="de-DE" sz="1800" b="1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September bis Oktober</a:t>
            </a:r>
            <a:endParaRPr lang="de-DE" sz="180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3863"/>
          <a:stretch/>
        </p:blipFill>
        <p:spPr bwMode="auto">
          <a:xfrm>
            <a:off x="509653" y="161727"/>
            <a:ext cx="438721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Benutzerdefiniert</PresentationFormat>
  <Paragraphs>137</Paragraphs>
  <Slides>52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Landratsamt Weilheim-Schongau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SG 41, Praktikant</dc:creator>
  <cp:lastModifiedBy>SG 41, Praktikant</cp:lastModifiedBy>
  <cp:revision>14</cp:revision>
  <dcterms:created xsi:type="dcterms:W3CDTF">2017-01-09T08:10:49Z</dcterms:created>
  <dcterms:modified xsi:type="dcterms:W3CDTF">2017-01-30T15:08:50Z</dcterms:modified>
</cp:coreProperties>
</file>