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9" r:id="rId18"/>
    <p:sldId id="272" r:id="rId19"/>
    <p:sldId id="273" r:id="rId20"/>
    <p:sldId id="274" r:id="rId21"/>
    <p:sldId id="275" r:id="rId22"/>
    <p:sldId id="276" r:id="rId23"/>
    <p:sldId id="277"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9" r:id="rId103"/>
    <p:sldId id="360" r:id="rId104"/>
    <p:sldId id="361" r:id="rId105"/>
    <p:sldId id="362" r:id="rId106"/>
    <p:sldId id="363" r:id="rId107"/>
    <p:sldId id="364" r:id="rId108"/>
    <p:sldId id="365" r:id="rId109"/>
    <p:sldId id="366" r:id="rId110"/>
    <p:sldId id="367" r:id="rId111"/>
    <p:sldId id="368" r:id="rId112"/>
    <p:sldId id="369" r:id="rId113"/>
    <p:sldId id="357"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58"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7" r:id="rId151"/>
    <p:sldId id="408" r:id="rId152"/>
    <p:sldId id="409" r:id="rId153"/>
    <p:sldId id="410" r:id="rId154"/>
    <p:sldId id="411" r:id="rId155"/>
    <p:sldId id="405" r:id="rId156"/>
    <p:sldId id="406"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4" r:id="rId196"/>
    <p:sldId id="450" r:id="rId197"/>
    <p:sldId id="451" r:id="rId198"/>
    <p:sldId id="452" r:id="rId199"/>
    <p:sldId id="453"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493"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3" r:id="rId278"/>
    <p:sldId id="532"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591" r:id="rId337"/>
    <p:sldId id="592" r:id="rId338"/>
    <p:sldId id="593" r:id="rId339"/>
    <p:sldId id="594" r:id="rId340"/>
    <p:sldId id="595" r:id="rId341"/>
    <p:sldId id="596" r:id="rId342"/>
    <p:sldId id="597" r:id="rId343"/>
    <p:sldId id="598" r:id="rId344"/>
    <p:sldId id="599" r:id="rId345"/>
    <p:sldId id="600" r:id="rId346"/>
    <p:sldId id="601" r:id="rId347"/>
    <p:sldId id="602" r:id="rId348"/>
    <p:sldId id="603" r:id="rId349"/>
    <p:sldId id="604" r:id="rId350"/>
    <p:sldId id="605" r:id="rId351"/>
    <p:sldId id="607" r:id="rId352"/>
    <p:sldId id="606" r:id="rId353"/>
    <p:sldId id="608" r:id="rId354"/>
    <p:sldId id="609" r:id="rId355"/>
    <p:sldId id="610" r:id="rId356"/>
    <p:sldId id="611" r:id="rId357"/>
    <p:sldId id="613" r:id="rId358"/>
    <p:sldId id="612" r:id="rId359"/>
    <p:sldId id="614" r:id="rId360"/>
    <p:sldId id="615" r:id="rId361"/>
    <p:sldId id="616" r:id="rId362"/>
    <p:sldId id="617" r:id="rId363"/>
    <p:sldId id="618" r:id="rId364"/>
    <p:sldId id="619" r:id="rId365"/>
    <p:sldId id="620" r:id="rId366"/>
    <p:sldId id="621" r:id="rId367"/>
    <p:sldId id="622" r:id="rId368"/>
    <p:sldId id="623" r:id="rId369"/>
    <p:sldId id="624" r:id="rId370"/>
    <p:sldId id="625" r:id="rId371"/>
    <p:sldId id="626" r:id="rId372"/>
    <p:sldId id="627" r:id="rId373"/>
    <p:sldId id="628" r:id="rId374"/>
    <p:sldId id="629" r:id="rId375"/>
    <p:sldId id="630" r:id="rId376"/>
    <p:sldId id="631" r:id="rId377"/>
    <p:sldId id="632" r:id="rId378"/>
    <p:sldId id="633" r:id="rId379"/>
  </p:sldIdLst>
  <p:sldSz cx="5329238" cy="3779838"/>
  <p:notesSz cx="6858000" cy="9144000"/>
  <p:defaultTextStyle>
    <a:defPPr>
      <a:defRPr lang="de-DE"/>
    </a:defPPr>
    <a:lvl1pPr marL="0" algn="l" defTabSz="520476" rtl="0" eaLnBrk="1" latinLnBrk="0" hangingPunct="1">
      <a:defRPr sz="1000" kern="1200">
        <a:solidFill>
          <a:schemeClr val="tx1"/>
        </a:solidFill>
        <a:latin typeface="+mn-lt"/>
        <a:ea typeface="+mn-ea"/>
        <a:cs typeface="+mn-cs"/>
      </a:defRPr>
    </a:lvl1pPr>
    <a:lvl2pPr marL="260238" algn="l" defTabSz="520476" rtl="0" eaLnBrk="1" latinLnBrk="0" hangingPunct="1">
      <a:defRPr sz="1000" kern="1200">
        <a:solidFill>
          <a:schemeClr val="tx1"/>
        </a:solidFill>
        <a:latin typeface="+mn-lt"/>
        <a:ea typeface="+mn-ea"/>
        <a:cs typeface="+mn-cs"/>
      </a:defRPr>
    </a:lvl2pPr>
    <a:lvl3pPr marL="520476" algn="l" defTabSz="520476" rtl="0" eaLnBrk="1" latinLnBrk="0" hangingPunct="1">
      <a:defRPr sz="1000" kern="1200">
        <a:solidFill>
          <a:schemeClr val="tx1"/>
        </a:solidFill>
        <a:latin typeface="+mn-lt"/>
        <a:ea typeface="+mn-ea"/>
        <a:cs typeface="+mn-cs"/>
      </a:defRPr>
    </a:lvl3pPr>
    <a:lvl4pPr marL="780715" algn="l" defTabSz="520476" rtl="0" eaLnBrk="1" latinLnBrk="0" hangingPunct="1">
      <a:defRPr sz="1000" kern="1200">
        <a:solidFill>
          <a:schemeClr val="tx1"/>
        </a:solidFill>
        <a:latin typeface="+mn-lt"/>
        <a:ea typeface="+mn-ea"/>
        <a:cs typeface="+mn-cs"/>
      </a:defRPr>
    </a:lvl4pPr>
    <a:lvl5pPr marL="1040953" algn="l" defTabSz="520476" rtl="0" eaLnBrk="1" latinLnBrk="0" hangingPunct="1">
      <a:defRPr sz="1000" kern="1200">
        <a:solidFill>
          <a:schemeClr val="tx1"/>
        </a:solidFill>
        <a:latin typeface="+mn-lt"/>
        <a:ea typeface="+mn-ea"/>
        <a:cs typeface="+mn-cs"/>
      </a:defRPr>
    </a:lvl5pPr>
    <a:lvl6pPr marL="1301191" algn="l" defTabSz="520476" rtl="0" eaLnBrk="1" latinLnBrk="0" hangingPunct="1">
      <a:defRPr sz="1000" kern="1200">
        <a:solidFill>
          <a:schemeClr val="tx1"/>
        </a:solidFill>
        <a:latin typeface="+mn-lt"/>
        <a:ea typeface="+mn-ea"/>
        <a:cs typeface="+mn-cs"/>
      </a:defRPr>
    </a:lvl6pPr>
    <a:lvl7pPr marL="1561429" algn="l" defTabSz="520476" rtl="0" eaLnBrk="1" latinLnBrk="0" hangingPunct="1">
      <a:defRPr sz="1000" kern="1200">
        <a:solidFill>
          <a:schemeClr val="tx1"/>
        </a:solidFill>
        <a:latin typeface="+mn-lt"/>
        <a:ea typeface="+mn-ea"/>
        <a:cs typeface="+mn-cs"/>
      </a:defRPr>
    </a:lvl7pPr>
    <a:lvl8pPr marL="1821668" algn="l" defTabSz="520476" rtl="0" eaLnBrk="1" latinLnBrk="0" hangingPunct="1">
      <a:defRPr sz="1000" kern="1200">
        <a:solidFill>
          <a:schemeClr val="tx1"/>
        </a:solidFill>
        <a:latin typeface="+mn-lt"/>
        <a:ea typeface="+mn-ea"/>
        <a:cs typeface="+mn-cs"/>
      </a:defRPr>
    </a:lvl8pPr>
    <a:lvl9pPr marL="2081906" algn="l" defTabSz="520476" rtl="0" eaLnBrk="1" latinLnBrk="0" hangingPunct="1">
      <a:defRPr sz="1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5" d="100"/>
          <a:sy n="95" d="100"/>
        </p:scale>
        <p:origin x="-1590" y="-1194"/>
      </p:cViewPr>
      <p:guideLst>
        <p:guide orient="horz" pos="1191"/>
        <p:guide pos="16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presProps" Target="presProps.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viewProps" Target="viewProp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theme" Target="theme/theme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9693" y="1174200"/>
            <a:ext cx="4529852" cy="81021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799386" y="2141908"/>
            <a:ext cx="3730467" cy="965959"/>
          </a:xfrm>
        </p:spPr>
        <p:txBody>
          <a:bodyPr/>
          <a:lstStyle>
            <a:lvl1pPr marL="0" indent="0" algn="ctr">
              <a:buNone/>
              <a:defRPr>
                <a:solidFill>
                  <a:schemeClr val="tx1">
                    <a:tint val="75000"/>
                  </a:schemeClr>
                </a:solidFill>
              </a:defRPr>
            </a:lvl1pPr>
            <a:lvl2pPr marL="260238" indent="0" algn="ctr">
              <a:buNone/>
              <a:defRPr>
                <a:solidFill>
                  <a:schemeClr val="tx1">
                    <a:tint val="75000"/>
                  </a:schemeClr>
                </a:solidFill>
              </a:defRPr>
            </a:lvl2pPr>
            <a:lvl3pPr marL="520476" indent="0" algn="ctr">
              <a:buNone/>
              <a:defRPr>
                <a:solidFill>
                  <a:schemeClr val="tx1">
                    <a:tint val="75000"/>
                  </a:schemeClr>
                </a:solidFill>
              </a:defRPr>
            </a:lvl3pPr>
            <a:lvl4pPr marL="780715" indent="0" algn="ctr">
              <a:buNone/>
              <a:defRPr>
                <a:solidFill>
                  <a:schemeClr val="tx1">
                    <a:tint val="75000"/>
                  </a:schemeClr>
                </a:solidFill>
              </a:defRPr>
            </a:lvl4pPr>
            <a:lvl5pPr marL="1040953" indent="0" algn="ctr">
              <a:buNone/>
              <a:defRPr>
                <a:solidFill>
                  <a:schemeClr val="tx1">
                    <a:tint val="75000"/>
                  </a:schemeClr>
                </a:solidFill>
              </a:defRPr>
            </a:lvl5pPr>
            <a:lvl6pPr marL="1301191" indent="0" algn="ctr">
              <a:buNone/>
              <a:defRPr>
                <a:solidFill>
                  <a:schemeClr val="tx1">
                    <a:tint val="75000"/>
                  </a:schemeClr>
                </a:solidFill>
              </a:defRPr>
            </a:lvl6pPr>
            <a:lvl7pPr marL="1561429" indent="0" algn="ctr">
              <a:buNone/>
              <a:defRPr>
                <a:solidFill>
                  <a:schemeClr val="tx1">
                    <a:tint val="75000"/>
                  </a:schemeClr>
                </a:solidFill>
              </a:defRPr>
            </a:lvl7pPr>
            <a:lvl8pPr marL="1821668" indent="0" algn="ctr">
              <a:buNone/>
              <a:defRPr>
                <a:solidFill>
                  <a:schemeClr val="tx1">
                    <a:tint val="75000"/>
                  </a:schemeClr>
                </a:solidFill>
              </a:defRPr>
            </a:lvl8pPr>
            <a:lvl9pPr marL="2081906"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DE3C5BB-9D01-4838-88CC-4180A6E43C14}" type="datetimeFigureOut">
              <a:rPr lang="de-DE" smtClean="0"/>
              <a:t>03.02.2017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9593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E3C5BB-9D01-4838-88CC-4180A6E43C14}" type="datetimeFigureOut">
              <a:rPr lang="de-DE" smtClean="0"/>
              <a:t>03.02.2017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16939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2251973" y="83122"/>
            <a:ext cx="698538" cy="177792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55437" y="83122"/>
            <a:ext cx="2007716" cy="177792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E3C5BB-9D01-4838-88CC-4180A6E43C14}" type="datetimeFigureOut">
              <a:rPr lang="de-DE" smtClean="0"/>
              <a:t>03.02.2017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262740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DE3C5BB-9D01-4838-88CC-4180A6E43C14}" type="datetimeFigureOut">
              <a:rPr lang="de-DE" smtClean="0"/>
              <a:t>03.02.2017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203984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20973" y="2428896"/>
            <a:ext cx="4529852" cy="750718"/>
          </a:xfrm>
        </p:spPr>
        <p:txBody>
          <a:bodyPr anchor="t"/>
          <a:lstStyle>
            <a:lvl1pPr algn="l">
              <a:defRPr sz="23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420973" y="1602057"/>
            <a:ext cx="4529852" cy="826839"/>
          </a:xfrm>
        </p:spPr>
        <p:txBody>
          <a:bodyPr anchor="b"/>
          <a:lstStyle>
            <a:lvl1pPr marL="0" indent="0">
              <a:buNone/>
              <a:defRPr sz="1100">
                <a:solidFill>
                  <a:schemeClr val="tx1">
                    <a:tint val="75000"/>
                  </a:schemeClr>
                </a:solidFill>
              </a:defRPr>
            </a:lvl1pPr>
            <a:lvl2pPr marL="260238" indent="0">
              <a:buNone/>
              <a:defRPr sz="1000">
                <a:solidFill>
                  <a:schemeClr val="tx1">
                    <a:tint val="75000"/>
                  </a:schemeClr>
                </a:solidFill>
              </a:defRPr>
            </a:lvl2pPr>
            <a:lvl3pPr marL="520476" indent="0">
              <a:buNone/>
              <a:defRPr sz="900">
                <a:solidFill>
                  <a:schemeClr val="tx1">
                    <a:tint val="75000"/>
                  </a:schemeClr>
                </a:solidFill>
              </a:defRPr>
            </a:lvl3pPr>
            <a:lvl4pPr marL="780715" indent="0">
              <a:buNone/>
              <a:defRPr sz="800">
                <a:solidFill>
                  <a:schemeClr val="tx1">
                    <a:tint val="75000"/>
                  </a:schemeClr>
                </a:solidFill>
              </a:defRPr>
            </a:lvl4pPr>
            <a:lvl5pPr marL="1040953" indent="0">
              <a:buNone/>
              <a:defRPr sz="800">
                <a:solidFill>
                  <a:schemeClr val="tx1">
                    <a:tint val="75000"/>
                  </a:schemeClr>
                </a:solidFill>
              </a:defRPr>
            </a:lvl5pPr>
            <a:lvl6pPr marL="1301191" indent="0">
              <a:buNone/>
              <a:defRPr sz="800">
                <a:solidFill>
                  <a:schemeClr val="tx1">
                    <a:tint val="75000"/>
                  </a:schemeClr>
                </a:solidFill>
              </a:defRPr>
            </a:lvl6pPr>
            <a:lvl7pPr marL="1561429" indent="0">
              <a:buNone/>
              <a:defRPr sz="800">
                <a:solidFill>
                  <a:schemeClr val="tx1">
                    <a:tint val="75000"/>
                  </a:schemeClr>
                </a:solidFill>
              </a:defRPr>
            </a:lvl7pPr>
            <a:lvl8pPr marL="1821668" indent="0">
              <a:buNone/>
              <a:defRPr sz="800">
                <a:solidFill>
                  <a:schemeClr val="tx1">
                    <a:tint val="75000"/>
                  </a:schemeClr>
                </a:solidFill>
              </a:defRPr>
            </a:lvl8pPr>
            <a:lvl9pPr marL="2081906" indent="0">
              <a:buNone/>
              <a:defRPr sz="8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DE3C5BB-9D01-4838-88CC-4180A6E43C14}" type="datetimeFigureOut">
              <a:rPr lang="de-DE" smtClean="0"/>
              <a:t>03.02.2017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335591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55437" y="486480"/>
            <a:ext cx="1352664" cy="1374566"/>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1596921" y="486480"/>
            <a:ext cx="1353590" cy="1374566"/>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DE3C5BB-9D01-4838-88CC-4180A6E43C14}" type="datetimeFigureOut">
              <a:rPr lang="de-DE" smtClean="0"/>
              <a:t>03.02.2017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369825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266462" y="151369"/>
            <a:ext cx="4796314" cy="629973"/>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266462" y="846089"/>
            <a:ext cx="2354672" cy="352610"/>
          </a:xfrm>
        </p:spPr>
        <p:txBody>
          <a:bodyPr anchor="b"/>
          <a:lstStyle>
            <a:lvl1pPr marL="0" indent="0">
              <a:buNone/>
              <a:defRPr sz="1400" b="1"/>
            </a:lvl1pPr>
            <a:lvl2pPr marL="260238" indent="0">
              <a:buNone/>
              <a:defRPr sz="1100" b="1"/>
            </a:lvl2pPr>
            <a:lvl3pPr marL="520476" indent="0">
              <a:buNone/>
              <a:defRPr sz="1000" b="1"/>
            </a:lvl3pPr>
            <a:lvl4pPr marL="780715" indent="0">
              <a:buNone/>
              <a:defRPr sz="900" b="1"/>
            </a:lvl4pPr>
            <a:lvl5pPr marL="1040953" indent="0">
              <a:buNone/>
              <a:defRPr sz="900" b="1"/>
            </a:lvl5pPr>
            <a:lvl6pPr marL="1301191" indent="0">
              <a:buNone/>
              <a:defRPr sz="900" b="1"/>
            </a:lvl6pPr>
            <a:lvl7pPr marL="1561429" indent="0">
              <a:buNone/>
              <a:defRPr sz="900" b="1"/>
            </a:lvl7pPr>
            <a:lvl8pPr marL="1821668" indent="0">
              <a:buNone/>
              <a:defRPr sz="900" b="1"/>
            </a:lvl8pPr>
            <a:lvl9pPr marL="2081906" indent="0">
              <a:buNone/>
              <a:defRPr sz="900" b="1"/>
            </a:lvl9pPr>
          </a:lstStyle>
          <a:p>
            <a:pPr lvl="0"/>
            <a:r>
              <a:rPr lang="de-DE" smtClean="0"/>
              <a:t>Textmasterformat bearbeiten</a:t>
            </a:r>
          </a:p>
        </p:txBody>
      </p:sp>
      <p:sp>
        <p:nvSpPr>
          <p:cNvPr id="4" name="Inhaltsplatzhalter 3"/>
          <p:cNvSpPr>
            <a:spLocks noGrp="1"/>
          </p:cNvSpPr>
          <p:nvPr>
            <p:ph sz="half" idx="2"/>
          </p:nvPr>
        </p:nvSpPr>
        <p:spPr>
          <a:xfrm>
            <a:off x="266462" y="1198699"/>
            <a:ext cx="2354672" cy="2177782"/>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2707179" y="846089"/>
            <a:ext cx="2355597" cy="352610"/>
          </a:xfrm>
        </p:spPr>
        <p:txBody>
          <a:bodyPr anchor="b"/>
          <a:lstStyle>
            <a:lvl1pPr marL="0" indent="0">
              <a:buNone/>
              <a:defRPr sz="1400" b="1"/>
            </a:lvl1pPr>
            <a:lvl2pPr marL="260238" indent="0">
              <a:buNone/>
              <a:defRPr sz="1100" b="1"/>
            </a:lvl2pPr>
            <a:lvl3pPr marL="520476" indent="0">
              <a:buNone/>
              <a:defRPr sz="1000" b="1"/>
            </a:lvl3pPr>
            <a:lvl4pPr marL="780715" indent="0">
              <a:buNone/>
              <a:defRPr sz="900" b="1"/>
            </a:lvl4pPr>
            <a:lvl5pPr marL="1040953" indent="0">
              <a:buNone/>
              <a:defRPr sz="900" b="1"/>
            </a:lvl5pPr>
            <a:lvl6pPr marL="1301191" indent="0">
              <a:buNone/>
              <a:defRPr sz="900" b="1"/>
            </a:lvl6pPr>
            <a:lvl7pPr marL="1561429" indent="0">
              <a:buNone/>
              <a:defRPr sz="900" b="1"/>
            </a:lvl7pPr>
            <a:lvl8pPr marL="1821668" indent="0">
              <a:buNone/>
              <a:defRPr sz="900" b="1"/>
            </a:lvl8pPr>
            <a:lvl9pPr marL="2081906" indent="0">
              <a:buNone/>
              <a:defRPr sz="900" b="1"/>
            </a:lvl9pPr>
          </a:lstStyle>
          <a:p>
            <a:pPr lvl="0"/>
            <a:r>
              <a:rPr lang="de-DE" smtClean="0"/>
              <a:t>Textmasterformat bearbeiten</a:t>
            </a:r>
          </a:p>
        </p:txBody>
      </p:sp>
      <p:sp>
        <p:nvSpPr>
          <p:cNvPr id="6" name="Inhaltsplatzhalter 5"/>
          <p:cNvSpPr>
            <a:spLocks noGrp="1"/>
          </p:cNvSpPr>
          <p:nvPr>
            <p:ph sz="quarter" idx="4"/>
          </p:nvPr>
        </p:nvSpPr>
        <p:spPr>
          <a:xfrm>
            <a:off x="2707179" y="1198699"/>
            <a:ext cx="2355597" cy="2177782"/>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DE3C5BB-9D01-4838-88CC-4180A6E43C14}" type="datetimeFigureOut">
              <a:rPr lang="de-DE" smtClean="0"/>
              <a:t>03.02.2017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280893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DE3C5BB-9D01-4838-88CC-4180A6E43C14}" type="datetimeFigureOut">
              <a:rPr lang="de-DE" smtClean="0"/>
              <a:t>03.02.2017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57369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E3C5BB-9D01-4838-88CC-4180A6E43C14}" type="datetimeFigureOut">
              <a:rPr lang="de-DE" smtClean="0"/>
              <a:t>03.02.2017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401634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66462" y="150493"/>
            <a:ext cx="1753283" cy="640473"/>
          </a:xfrm>
        </p:spPr>
        <p:txBody>
          <a:bodyPr anchor="b"/>
          <a:lstStyle>
            <a:lvl1pPr algn="l">
              <a:defRPr sz="1100" b="1"/>
            </a:lvl1pPr>
          </a:lstStyle>
          <a:p>
            <a:r>
              <a:rPr lang="de-DE" smtClean="0"/>
              <a:t>Titelmasterformat durch Klicken bearbeiten</a:t>
            </a:r>
            <a:endParaRPr lang="de-DE"/>
          </a:p>
        </p:txBody>
      </p:sp>
      <p:sp>
        <p:nvSpPr>
          <p:cNvPr id="3" name="Inhaltsplatzhalter 2"/>
          <p:cNvSpPr>
            <a:spLocks noGrp="1"/>
          </p:cNvSpPr>
          <p:nvPr>
            <p:ph idx="1"/>
          </p:nvPr>
        </p:nvSpPr>
        <p:spPr>
          <a:xfrm>
            <a:off x="2083584" y="150494"/>
            <a:ext cx="2979192" cy="3225987"/>
          </a:xfrm>
        </p:spPr>
        <p:txBody>
          <a:bodyPr/>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266462" y="790967"/>
            <a:ext cx="1753283" cy="2585514"/>
          </a:xfrm>
        </p:spPr>
        <p:txBody>
          <a:bodyPr/>
          <a:lstStyle>
            <a:lvl1pPr marL="0" indent="0">
              <a:buNone/>
              <a:defRPr sz="800"/>
            </a:lvl1pPr>
            <a:lvl2pPr marL="260238" indent="0">
              <a:buNone/>
              <a:defRPr sz="700"/>
            </a:lvl2pPr>
            <a:lvl3pPr marL="520476" indent="0">
              <a:buNone/>
              <a:defRPr sz="600"/>
            </a:lvl3pPr>
            <a:lvl4pPr marL="780715" indent="0">
              <a:buNone/>
              <a:defRPr sz="500"/>
            </a:lvl4pPr>
            <a:lvl5pPr marL="1040953" indent="0">
              <a:buNone/>
              <a:defRPr sz="500"/>
            </a:lvl5pPr>
            <a:lvl6pPr marL="1301191" indent="0">
              <a:buNone/>
              <a:defRPr sz="500"/>
            </a:lvl6pPr>
            <a:lvl7pPr marL="1561429" indent="0">
              <a:buNone/>
              <a:defRPr sz="500"/>
            </a:lvl7pPr>
            <a:lvl8pPr marL="1821668" indent="0">
              <a:buNone/>
              <a:defRPr sz="500"/>
            </a:lvl8pPr>
            <a:lvl9pPr marL="2081906" indent="0">
              <a:buNone/>
              <a:defRPr sz="5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DE3C5BB-9D01-4838-88CC-4180A6E43C14}" type="datetimeFigureOut">
              <a:rPr lang="de-DE" smtClean="0"/>
              <a:t>03.02.2017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34201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4568" y="2645887"/>
            <a:ext cx="3197543" cy="312362"/>
          </a:xfrm>
        </p:spPr>
        <p:txBody>
          <a:bodyPr anchor="b"/>
          <a:lstStyle>
            <a:lvl1pPr algn="l">
              <a:defRPr sz="1100" b="1"/>
            </a:lvl1pPr>
          </a:lstStyle>
          <a:p>
            <a:r>
              <a:rPr lang="de-DE" smtClean="0"/>
              <a:t>Titelmasterformat durch Klicken bearbeiten</a:t>
            </a:r>
            <a:endParaRPr lang="de-DE"/>
          </a:p>
        </p:txBody>
      </p:sp>
      <p:sp>
        <p:nvSpPr>
          <p:cNvPr id="3" name="Bildplatzhalter 2"/>
          <p:cNvSpPr>
            <a:spLocks noGrp="1"/>
          </p:cNvSpPr>
          <p:nvPr>
            <p:ph type="pic" idx="1"/>
          </p:nvPr>
        </p:nvSpPr>
        <p:spPr>
          <a:xfrm>
            <a:off x="1044568" y="337735"/>
            <a:ext cx="3197543" cy="2267903"/>
          </a:xfrm>
        </p:spPr>
        <p:txBody>
          <a:bodyPr/>
          <a:lstStyle>
            <a:lvl1pPr marL="0" indent="0">
              <a:buNone/>
              <a:defRPr sz="1800"/>
            </a:lvl1pPr>
            <a:lvl2pPr marL="260238" indent="0">
              <a:buNone/>
              <a:defRPr sz="1600"/>
            </a:lvl2pPr>
            <a:lvl3pPr marL="520476" indent="0">
              <a:buNone/>
              <a:defRPr sz="1400"/>
            </a:lvl3pPr>
            <a:lvl4pPr marL="780715" indent="0">
              <a:buNone/>
              <a:defRPr sz="1100"/>
            </a:lvl4pPr>
            <a:lvl5pPr marL="1040953" indent="0">
              <a:buNone/>
              <a:defRPr sz="1100"/>
            </a:lvl5pPr>
            <a:lvl6pPr marL="1301191" indent="0">
              <a:buNone/>
              <a:defRPr sz="1100"/>
            </a:lvl6pPr>
            <a:lvl7pPr marL="1561429" indent="0">
              <a:buNone/>
              <a:defRPr sz="1100"/>
            </a:lvl7pPr>
            <a:lvl8pPr marL="1821668" indent="0">
              <a:buNone/>
              <a:defRPr sz="1100"/>
            </a:lvl8pPr>
            <a:lvl9pPr marL="2081906" indent="0">
              <a:buNone/>
              <a:defRPr sz="1100"/>
            </a:lvl9pPr>
          </a:lstStyle>
          <a:p>
            <a:endParaRPr lang="de-DE"/>
          </a:p>
        </p:txBody>
      </p:sp>
      <p:sp>
        <p:nvSpPr>
          <p:cNvPr id="4" name="Textplatzhalter 3"/>
          <p:cNvSpPr>
            <a:spLocks noGrp="1"/>
          </p:cNvSpPr>
          <p:nvPr>
            <p:ph type="body" sz="half" idx="2"/>
          </p:nvPr>
        </p:nvSpPr>
        <p:spPr>
          <a:xfrm>
            <a:off x="1044568" y="2958248"/>
            <a:ext cx="3197543" cy="443606"/>
          </a:xfrm>
        </p:spPr>
        <p:txBody>
          <a:bodyPr/>
          <a:lstStyle>
            <a:lvl1pPr marL="0" indent="0">
              <a:buNone/>
              <a:defRPr sz="800"/>
            </a:lvl1pPr>
            <a:lvl2pPr marL="260238" indent="0">
              <a:buNone/>
              <a:defRPr sz="700"/>
            </a:lvl2pPr>
            <a:lvl3pPr marL="520476" indent="0">
              <a:buNone/>
              <a:defRPr sz="600"/>
            </a:lvl3pPr>
            <a:lvl4pPr marL="780715" indent="0">
              <a:buNone/>
              <a:defRPr sz="500"/>
            </a:lvl4pPr>
            <a:lvl5pPr marL="1040953" indent="0">
              <a:buNone/>
              <a:defRPr sz="500"/>
            </a:lvl5pPr>
            <a:lvl6pPr marL="1301191" indent="0">
              <a:buNone/>
              <a:defRPr sz="500"/>
            </a:lvl6pPr>
            <a:lvl7pPr marL="1561429" indent="0">
              <a:buNone/>
              <a:defRPr sz="500"/>
            </a:lvl7pPr>
            <a:lvl8pPr marL="1821668" indent="0">
              <a:buNone/>
              <a:defRPr sz="500"/>
            </a:lvl8pPr>
            <a:lvl9pPr marL="2081906" indent="0">
              <a:buNone/>
              <a:defRPr sz="5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DE3C5BB-9D01-4838-88CC-4180A6E43C14}" type="datetimeFigureOut">
              <a:rPr lang="de-DE" smtClean="0"/>
              <a:t>03.02.2017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8B6A198-3D21-4BEF-89A4-42683D5DD15E}" type="slidenum">
              <a:rPr lang="de-DE" smtClean="0"/>
              <a:t>‹Nr.›</a:t>
            </a:fld>
            <a:endParaRPr lang="de-DE"/>
          </a:p>
        </p:txBody>
      </p:sp>
    </p:spTree>
    <p:extLst>
      <p:ext uri="{BB962C8B-B14F-4D97-AF65-F5344CB8AC3E}">
        <p14:creationId xmlns:p14="http://schemas.microsoft.com/office/powerpoint/2010/main" val="62190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66462" y="151369"/>
            <a:ext cx="4796314" cy="629973"/>
          </a:xfrm>
          <a:prstGeom prst="rect">
            <a:avLst/>
          </a:prstGeom>
        </p:spPr>
        <p:txBody>
          <a:bodyPr vert="horz" lIns="52048" tIns="26024" rIns="52048" bIns="26024"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266462" y="881963"/>
            <a:ext cx="4796314" cy="2494518"/>
          </a:xfrm>
          <a:prstGeom prst="rect">
            <a:avLst/>
          </a:prstGeom>
        </p:spPr>
        <p:txBody>
          <a:bodyPr vert="horz" lIns="52048" tIns="26024" rIns="52048" bIns="26024"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266462" y="3503350"/>
            <a:ext cx="1243489" cy="201241"/>
          </a:xfrm>
          <a:prstGeom prst="rect">
            <a:avLst/>
          </a:prstGeom>
        </p:spPr>
        <p:txBody>
          <a:bodyPr vert="horz" lIns="52048" tIns="26024" rIns="52048" bIns="26024" rtlCol="0" anchor="ctr"/>
          <a:lstStyle>
            <a:lvl1pPr algn="l">
              <a:defRPr sz="700">
                <a:solidFill>
                  <a:schemeClr val="tx1">
                    <a:tint val="75000"/>
                  </a:schemeClr>
                </a:solidFill>
              </a:defRPr>
            </a:lvl1pPr>
          </a:lstStyle>
          <a:p>
            <a:fld id="{7DE3C5BB-9D01-4838-88CC-4180A6E43C14}" type="datetimeFigureOut">
              <a:rPr lang="de-DE" smtClean="0"/>
              <a:t>03.02.2017</a:t>
            </a:fld>
            <a:endParaRPr lang="de-DE"/>
          </a:p>
        </p:txBody>
      </p:sp>
      <p:sp>
        <p:nvSpPr>
          <p:cNvPr id="5" name="Fußzeilenplatzhalter 4"/>
          <p:cNvSpPr>
            <a:spLocks noGrp="1"/>
          </p:cNvSpPr>
          <p:nvPr>
            <p:ph type="ftr" sz="quarter" idx="3"/>
          </p:nvPr>
        </p:nvSpPr>
        <p:spPr>
          <a:xfrm>
            <a:off x="1820823" y="3503350"/>
            <a:ext cx="1687592" cy="201241"/>
          </a:xfrm>
          <a:prstGeom prst="rect">
            <a:avLst/>
          </a:prstGeom>
        </p:spPr>
        <p:txBody>
          <a:bodyPr vert="horz" lIns="52048" tIns="26024" rIns="52048" bIns="26024" rtlCol="0" anchor="ctr"/>
          <a:lstStyle>
            <a:lvl1pPr algn="ctr">
              <a:defRPr sz="7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3819287" y="3503350"/>
            <a:ext cx="1243489" cy="201241"/>
          </a:xfrm>
          <a:prstGeom prst="rect">
            <a:avLst/>
          </a:prstGeom>
        </p:spPr>
        <p:txBody>
          <a:bodyPr vert="horz" lIns="52048" tIns="26024" rIns="52048" bIns="26024" rtlCol="0" anchor="ctr"/>
          <a:lstStyle>
            <a:lvl1pPr algn="r">
              <a:defRPr sz="700">
                <a:solidFill>
                  <a:schemeClr val="tx1">
                    <a:tint val="75000"/>
                  </a:schemeClr>
                </a:solidFill>
              </a:defRPr>
            </a:lvl1pPr>
          </a:lstStyle>
          <a:p>
            <a:fld id="{B8B6A198-3D21-4BEF-89A4-42683D5DD15E}" type="slidenum">
              <a:rPr lang="de-DE" smtClean="0"/>
              <a:t>‹Nr.›</a:t>
            </a:fld>
            <a:endParaRPr lang="de-DE"/>
          </a:p>
        </p:txBody>
      </p:sp>
    </p:spTree>
    <p:extLst>
      <p:ext uri="{BB962C8B-B14F-4D97-AF65-F5344CB8AC3E}">
        <p14:creationId xmlns:p14="http://schemas.microsoft.com/office/powerpoint/2010/main" val="3218291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20476" rtl="0" eaLnBrk="1" latinLnBrk="0" hangingPunct="1">
        <a:spcBef>
          <a:spcPct val="0"/>
        </a:spcBef>
        <a:buNone/>
        <a:defRPr sz="2500" kern="1200">
          <a:solidFill>
            <a:schemeClr val="tx1"/>
          </a:solidFill>
          <a:latin typeface="+mj-lt"/>
          <a:ea typeface="+mj-ea"/>
          <a:cs typeface="+mj-cs"/>
        </a:defRPr>
      </a:lvl1pPr>
    </p:titleStyle>
    <p:bodyStyle>
      <a:lvl1pPr marL="195179" indent="-195179" algn="l" defTabSz="520476"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22887" indent="-162649" algn="l" defTabSz="520476"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650596" indent="-130119" algn="l" defTabSz="520476"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910834"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1171072"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1431310"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6pPr>
      <a:lvl7pPr marL="1691549"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7pPr>
      <a:lvl8pPr marL="1951787"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8pPr>
      <a:lvl9pPr marL="2212025" indent="-130119" algn="l" defTabSz="520476"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9pPr>
    </p:bodyStyle>
    <p:otherStyle>
      <a:defPPr>
        <a:defRPr lang="de-DE"/>
      </a:defPPr>
      <a:lvl1pPr marL="0" algn="l" defTabSz="520476" rtl="0" eaLnBrk="1" latinLnBrk="0" hangingPunct="1">
        <a:defRPr sz="1000" kern="1200">
          <a:solidFill>
            <a:schemeClr val="tx1"/>
          </a:solidFill>
          <a:latin typeface="+mn-lt"/>
          <a:ea typeface="+mn-ea"/>
          <a:cs typeface="+mn-cs"/>
        </a:defRPr>
      </a:lvl1pPr>
      <a:lvl2pPr marL="260238" algn="l" defTabSz="520476" rtl="0" eaLnBrk="1" latinLnBrk="0" hangingPunct="1">
        <a:defRPr sz="1000" kern="1200">
          <a:solidFill>
            <a:schemeClr val="tx1"/>
          </a:solidFill>
          <a:latin typeface="+mn-lt"/>
          <a:ea typeface="+mn-ea"/>
          <a:cs typeface="+mn-cs"/>
        </a:defRPr>
      </a:lvl2pPr>
      <a:lvl3pPr marL="520476" algn="l" defTabSz="520476" rtl="0" eaLnBrk="1" latinLnBrk="0" hangingPunct="1">
        <a:defRPr sz="1000" kern="1200">
          <a:solidFill>
            <a:schemeClr val="tx1"/>
          </a:solidFill>
          <a:latin typeface="+mn-lt"/>
          <a:ea typeface="+mn-ea"/>
          <a:cs typeface="+mn-cs"/>
        </a:defRPr>
      </a:lvl3pPr>
      <a:lvl4pPr marL="780715" algn="l" defTabSz="520476" rtl="0" eaLnBrk="1" latinLnBrk="0" hangingPunct="1">
        <a:defRPr sz="1000" kern="1200">
          <a:solidFill>
            <a:schemeClr val="tx1"/>
          </a:solidFill>
          <a:latin typeface="+mn-lt"/>
          <a:ea typeface="+mn-ea"/>
          <a:cs typeface="+mn-cs"/>
        </a:defRPr>
      </a:lvl4pPr>
      <a:lvl5pPr marL="1040953" algn="l" defTabSz="520476" rtl="0" eaLnBrk="1" latinLnBrk="0" hangingPunct="1">
        <a:defRPr sz="1000" kern="1200">
          <a:solidFill>
            <a:schemeClr val="tx1"/>
          </a:solidFill>
          <a:latin typeface="+mn-lt"/>
          <a:ea typeface="+mn-ea"/>
          <a:cs typeface="+mn-cs"/>
        </a:defRPr>
      </a:lvl5pPr>
      <a:lvl6pPr marL="1301191" algn="l" defTabSz="520476" rtl="0" eaLnBrk="1" latinLnBrk="0" hangingPunct="1">
        <a:defRPr sz="1000" kern="1200">
          <a:solidFill>
            <a:schemeClr val="tx1"/>
          </a:solidFill>
          <a:latin typeface="+mn-lt"/>
          <a:ea typeface="+mn-ea"/>
          <a:cs typeface="+mn-cs"/>
        </a:defRPr>
      </a:lvl6pPr>
      <a:lvl7pPr marL="1561429" algn="l" defTabSz="520476" rtl="0" eaLnBrk="1" latinLnBrk="0" hangingPunct="1">
        <a:defRPr sz="1000" kern="1200">
          <a:solidFill>
            <a:schemeClr val="tx1"/>
          </a:solidFill>
          <a:latin typeface="+mn-lt"/>
          <a:ea typeface="+mn-ea"/>
          <a:cs typeface="+mn-cs"/>
        </a:defRPr>
      </a:lvl7pPr>
      <a:lvl8pPr marL="1821668" algn="l" defTabSz="520476" rtl="0" eaLnBrk="1" latinLnBrk="0" hangingPunct="1">
        <a:defRPr sz="1000" kern="1200">
          <a:solidFill>
            <a:schemeClr val="tx1"/>
          </a:solidFill>
          <a:latin typeface="+mn-lt"/>
          <a:ea typeface="+mn-ea"/>
          <a:cs typeface="+mn-cs"/>
        </a:defRPr>
      </a:lvl8pPr>
      <a:lvl9pPr marL="2081906" algn="l" defTabSz="520476"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68" r="9584"/>
          <a:stretch/>
        </p:blipFill>
        <p:spPr bwMode="auto">
          <a:xfrm>
            <a:off x="344235" y="198111"/>
            <a:ext cx="469664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747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86988" y="665783"/>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Zabergäu</a:t>
            </a:r>
            <a:r>
              <a:rPr lang="de-DE" sz="2000" b="1" dirty="0" smtClean="0">
                <a:latin typeface="+mj-lt"/>
                <a:ea typeface="Verdana" panose="020B0604030504040204" pitchFamily="34" charset="0"/>
                <a:cs typeface="Times New Roman" panose="02020603050405020304" pitchFamily="18" charset="0"/>
              </a:rPr>
              <a:t> Renette</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1885, Zufallssämling in Hausen an der </a:t>
            </a:r>
            <a:r>
              <a:rPr lang="de-DE" sz="1800" dirty="0" err="1" smtClean="0">
                <a:ea typeface="Verdana" panose="020B0604030504040204" pitchFamily="34" charset="0"/>
                <a:cs typeface="Times New Roman" panose="02020603050405020304" pitchFamily="18" charset="0"/>
              </a:rPr>
              <a:t>Zaber</a:t>
            </a:r>
            <a:r>
              <a:rPr lang="de-DE" sz="1800" dirty="0" smtClean="0">
                <a:ea typeface="Verdana" panose="020B0604030504040204" pitchFamily="34" charset="0"/>
                <a:cs typeface="Times New Roman" panose="02020603050405020304" pitchFamily="18" charset="0"/>
              </a:rPr>
              <a:t>. Meist groß bis sehr groß, um 220 g schwer. Sehr unterschiedlich und ungleichmäßig in der Form. Schale dick, trocken, meist voll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a:t>
            </a:r>
          </a:p>
          <a:p>
            <a:r>
              <a:rPr lang="de-DE" sz="1800" b="1" u="sng" dirty="0" smtClean="0">
                <a:latin typeface="+mj-lt"/>
                <a:ea typeface="Verdana" panose="020B0604030504040204" pitchFamily="34" charset="0"/>
                <a:cs typeface="Times New Roman" panose="02020603050405020304" pitchFamily="18" charset="0"/>
              </a:rPr>
              <a:t>Reifezeit</a:t>
            </a:r>
            <a:r>
              <a:rPr lang="de-DE" sz="1800" b="1" dirty="0" smtClean="0">
                <a:latin typeface="+mj-lt"/>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Anfang Oktober</a:t>
            </a:r>
            <a:endParaRPr lang="de-DE" sz="1800" b="1" u="sng" dirty="0" smtClean="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0294"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Renora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Aus Kreuzung von </a:t>
            </a:r>
            <a:r>
              <a:rPr lang="de-DE" sz="1800" dirty="0">
                <a:ea typeface="Verdana" panose="020B0604030504040204" pitchFamily="34" charset="0"/>
                <a:cs typeface="Times New Roman" panose="02020603050405020304" pitchFamily="18" charset="0"/>
              </a:rPr>
              <a:t>C</a:t>
            </a:r>
            <a:r>
              <a:rPr lang="de-DE" sz="1800" dirty="0" smtClean="0">
                <a:ea typeface="Verdana" panose="020B0604030504040204" pitchFamily="34" charset="0"/>
                <a:cs typeface="Times New Roman" panose="02020603050405020304" pitchFamily="18" charset="0"/>
              </a:rPr>
              <a:t>livia mit einem schorfresistenten zuchtstamm (Dresden </a:t>
            </a:r>
            <a:r>
              <a:rPr lang="de-DE" sz="1800" dirty="0" err="1" smtClean="0">
                <a:ea typeface="Verdana" panose="020B0604030504040204" pitchFamily="34" charset="0"/>
                <a:cs typeface="Times New Roman" panose="02020603050405020304" pitchFamily="18" charset="0"/>
              </a:rPr>
              <a:t>Pillnitz</a:t>
            </a:r>
            <a:r>
              <a:rPr lang="de-DE" sz="1800" dirty="0" smtClean="0">
                <a:ea typeface="Verdana" panose="020B0604030504040204" pitchFamily="34" charset="0"/>
                <a:cs typeface="Times New Roman" panose="02020603050405020304" pitchFamily="18" charset="0"/>
              </a:rPr>
              <a:t>); seit 1996 im Handel</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Ab Anfang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Anfang Oktober, haltbar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Wirtschafts- und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58" r="4741"/>
          <a:stretch/>
        </p:blipFill>
        <p:spPr bwMode="auto">
          <a:xfrm>
            <a:off x="144339" y="161727"/>
            <a:ext cx="506473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Remo</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F</a:t>
            </a:r>
            <a:r>
              <a:rPr lang="de-DE" sz="1800" dirty="0" smtClean="0">
                <a:ea typeface="Verdana" panose="020B0604030504040204" pitchFamily="34" charset="0"/>
                <a:cs typeface="Times New Roman" panose="02020603050405020304" pitchFamily="18" charset="0"/>
              </a:rPr>
              <a:t>rucht mittelgroß bis groß, hochgebaut bis walzenförmig. Fruchtschale grünlichgelb, zur Reifezeit ganzflächig verwaschen gerötet. Fruchtfleisch aromatisch, vorherrschende Säure. Resistenzzüchtung.</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Oktober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55" r="15432"/>
          <a:stretch/>
        </p:blipFill>
        <p:spPr bwMode="auto">
          <a:xfrm>
            <a:off x="635936" y="198111"/>
            <a:ext cx="411691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Relinda</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hochgebaut. Fruchtschale gelb, zur Reifezeit ganzflächig verwaschen gerötet, Schattenseite leicht gestreift. Leichte </a:t>
            </a:r>
            <a:r>
              <a:rPr lang="de-DE" sz="1800" dirty="0" err="1">
                <a:ea typeface="Verdana" panose="020B0604030504040204" pitchFamily="34" charset="0"/>
                <a:cs typeface="Times New Roman" panose="02020603050405020304" pitchFamily="18" charset="0"/>
              </a:rPr>
              <a:t>B</a:t>
            </a:r>
            <a:r>
              <a:rPr lang="de-DE" sz="1800" dirty="0" err="1" smtClean="0">
                <a:ea typeface="Verdana" panose="020B0604030504040204" pitchFamily="34" charset="0"/>
                <a:cs typeface="Times New Roman" panose="02020603050405020304" pitchFamily="18" charset="0"/>
              </a:rPr>
              <a:t>erostung</a:t>
            </a:r>
            <a:r>
              <a:rPr lang="de-DE" sz="1800" dirty="0" smtClean="0">
                <a:ea typeface="Verdana" panose="020B0604030504040204" pitchFamily="34" charset="0"/>
                <a:cs typeface="Times New Roman" panose="02020603050405020304" pitchFamily="18" charset="0"/>
              </a:rPr>
              <a:t>. Fruchtfleisch mit vorherrschender Säure, ausreichend Zucker. Resistenzzüchtung.</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b="1"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17" r="16849"/>
          <a:stretch/>
        </p:blipFill>
        <p:spPr bwMode="auto">
          <a:xfrm>
            <a:off x="617275" y="161727"/>
            <a:ext cx="406356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5150"/>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Reglindis</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67" r="11080"/>
          <a:stretch/>
        </p:blipFill>
        <p:spPr bwMode="auto">
          <a:xfrm>
            <a:off x="288355" y="161727"/>
            <a:ext cx="47638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5150"/>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Red</a:t>
            </a:r>
            <a:r>
              <a:rPr lang="de-DE" sz="2000" b="1" dirty="0" smtClean="0">
                <a:latin typeface="+mj-lt"/>
                <a:ea typeface="Verdana" panose="020B0604030504040204" pitchFamily="34" charset="0"/>
                <a:cs typeface="Times New Roman" panose="02020603050405020304" pitchFamily="18" charset="0"/>
              </a:rPr>
              <a:t> </a:t>
            </a:r>
            <a:r>
              <a:rPr lang="de-DE" sz="2000" b="1" dirty="0" err="1" smtClean="0">
                <a:latin typeface="+mj-lt"/>
                <a:ea typeface="Verdana" panose="020B0604030504040204" pitchFamily="34" charset="0"/>
                <a:cs typeface="Times New Roman" panose="02020603050405020304" pitchFamily="18" charset="0"/>
              </a:rPr>
              <a:t>Jonaprince</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62" r="12005"/>
          <a:stretch/>
        </p:blipFill>
        <p:spPr bwMode="auto">
          <a:xfrm>
            <a:off x="620847" y="491376"/>
            <a:ext cx="3760986" cy="272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34" r="12046"/>
          <a:stretch/>
        </p:blipFill>
        <p:spPr bwMode="auto">
          <a:xfrm>
            <a:off x="216347" y="161727"/>
            <a:ext cx="48226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6963" y="31530"/>
            <a:ext cx="4500000" cy="372409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Red</a:t>
            </a:r>
            <a:r>
              <a:rPr lang="de-DE" sz="2000" b="1" dirty="0" smtClean="0">
                <a:latin typeface="+mj-lt"/>
                <a:ea typeface="Verdana" panose="020B0604030504040204" pitchFamily="34" charset="0"/>
                <a:cs typeface="Times New Roman" panose="02020603050405020304" pitchFamily="18" charset="0"/>
              </a:rPr>
              <a:t> </a:t>
            </a:r>
            <a:r>
              <a:rPr lang="de-DE" sz="2000" b="1" dirty="0" err="1" smtClean="0">
                <a:latin typeface="+mj-lt"/>
                <a:ea typeface="Verdana" panose="020B0604030504040204" pitchFamily="34" charset="0"/>
                <a:cs typeface="Times New Roman" panose="02020603050405020304" pitchFamily="18" charset="0"/>
              </a:rPr>
              <a:t>Delicious</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Entstanden um 1870 in </a:t>
            </a:r>
            <a:r>
              <a:rPr lang="de-DE" sz="1800" dirty="0" err="1" smtClean="0">
                <a:ea typeface="Verdana" panose="020B0604030504040204" pitchFamily="34" charset="0"/>
                <a:cs typeface="Times New Roman" panose="02020603050405020304" pitchFamily="18" charset="0"/>
              </a:rPr>
              <a:t>Lowa</a:t>
            </a:r>
            <a:r>
              <a:rPr lang="de-DE" sz="1800" dirty="0" smtClean="0">
                <a:ea typeface="Verdana" panose="020B0604030504040204" pitchFamily="34" charset="0"/>
                <a:cs typeface="Times New Roman" panose="02020603050405020304" pitchFamily="18" charset="0"/>
              </a:rPr>
              <a:t> (USA)</a:t>
            </a: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Mittelgroß bis groß, hochgebaut mit kräftigen Rippen. Fruchtschale glatt, zäh, grünlich. Zur Reifezeit dunkelrot, etwas gestreift und bläulich bereift. Fruchtfleisch grünlichweiß, fest, saftig, etwas parfümiert. Süßer, manchmal etwas fader Geschmack</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 September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Ende Dezember, haltbar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51" r="13981"/>
          <a:stretch/>
        </p:blipFill>
        <p:spPr bwMode="auto">
          <a:xfrm>
            <a:off x="792411" y="449759"/>
            <a:ext cx="3598434"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Reanda</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abgestumpft rund, leicht gerippt. Fruchtschale gelb, zur Reifezeit ganzflächig gerötet und leicht gestreift. Fruchtfleisch aromatisch, süßsäuerlich. </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Oktober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769370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06" r="15880"/>
          <a:stretch/>
        </p:blipFill>
        <p:spPr bwMode="auto">
          <a:xfrm>
            <a:off x="609198" y="161727"/>
            <a:ext cx="419607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00311"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Rajka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Institut für Experimentelle Botanik, </a:t>
            </a:r>
            <a:r>
              <a:rPr lang="de-DE" sz="1800" dirty="0">
                <a:ea typeface="Verdana" panose="020B0604030504040204" pitchFamily="34" charset="0"/>
                <a:cs typeface="Times New Roman" panose="02020603050405020304" pitchFamily="18" charset="0"/>
              </a:rPr>
              <a:t>P</a:t>
            </a:r>
            <a:r>
              <a:rPr lang="de-DE" sz="1800" dirty="0" smtClean="0">
                <a:ea typeface="Verdana" panose="020B0604030504040204" pitchFamily="34" charset="0"/>
                <a:cs typeface="Times New Roman" panose="02020603050405020304" pitchFamily="18" charset="0"/>
              </a:rPr>
              <a:t>rag, Tschechien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 bis Ende September, kein Fruchtfall</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Oktober bis Dezember</a:t>
            </a: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27" r="11721"/>
          <a:stretch/>
        </p:blipFill>
        <p:spPr bwMode="auto">
          <a:xfrm>
            <a:off x="432371" y="161727"/>
            <a:ext cx="440510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805150"/>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Purpurroter Zwiebelapfel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Herkunft</a:t>
            </a:r>
            <a:r>
              <a:rPr lang="de-DE" sz="1800" dirty="0" smtClean="0">
                <a:latin typeface="+mj-lt"/>
                <a:ea typeface="Verdana" panose="020B0604030504040204" pitchFamily="34" charset="0"/>
                <a:cs typeface="Times New Roman" panose="02020603050405020304" pitchFamily="18" charset="0"/>
              </a:rPr>
              <a:t>: Eine Lokalsorte in Baden</a:t>
            </a:r>
          </a:p>
          <a:p>
            <a:r>
              <a:rPr lang="de-DE" sz="1800" b="1" u="sng" dirty="0" smtClean="0">
                <a:latin typeface="+mj-lt"/>
                <a:ea typeface="Verdana" panose="020B0604030504040204" pitchFamily="34" charset="0"/>
                <a:cs typeface="Times New Roman" panose="02020603050405020304" pitchFamily="18" charset="0"/>
              </a:rPr>
              <a:t>Merkmale</a:t>
            </a:r>
            <a:r>
              <a:rPr lang="de-DE" sz="1800" dirty="0" smtClean="0">
                <a:latin typeface="+mj-lt"/>
                <a:ea typeface="Verdana" panose="020B0604030504040204" pitchFamily="34" charset="0"/>
                <a:cs typeface="Times New Roman" panose="02020603050405020304" pitchFamily="18" charset="0"/>
              </a:rPr>
              <a:t>: Klein, gutschmeckend. Bei Kennern beliebt.</a:t>
            </a:r>
          </a:p>
          <a:p>
            <a:r>
              <a:rPr lang="de-DE" sz="1800" b="1" u="sng" dirty="0" smtClean="0">
                <a:latin typeface="+mj-lt"/>
                <a:ea typeface="Verdana" panose="020B0604030504040204" pitchFamily="34" charset="0"/>
                <a:cs typeface="Times New Roman" panose="02020603050405020304" pitchFamily="18" charset="0"/>
              </a:rPr>
              <a:t>Genussreife</a:t>
            </a:r>
            <a:r>
              <a:rPr lang="de-DE" sz="1800" dirty="0" smtClean="0">
                <a:latin typeface="+mj-lt"/>
                <a:ea typeface="Verdana" panose="020B0604030504040204" pitchFamily="34" charset="0"/>
                <a:cs typeface="Times New Roman" panose="02020603050405020304" pitchFamily="18" charset="0"/>
              </a:rPr>
              <a:t>: Ab Oktober</a:t>
            </a:r>
          </a:p>
          <a:p>
            <a:r>
              <a:rPr lang="de-DE" sz="1800" b="1" u="sng" dirty="0" smtClean="0">
                <a:latin typeface="+mj-lt"/>
                <a:ea typeface="Verdana" panose="020B0604030504040204" pitchFamily="34" charset="0"/>
                <a:cs typeface="Times New Roman" panose="02020603050405020304" pitchFamily="18" charset="0"/>
              </a:rPr>
              <a:t>Verwendung</a:t>
            </a:r>
            <a:r>
              <a:rPr lang="de-DE" sz="1800" dirty="0" smtClean="0">
                <a:latin typeface="+mj-lt"/>
                <a:ea typeface="Verdana" panose="020B0604030504040204" pitchFamily="34" charset="0"/>
                <a:cs typeface="Times New Roman" panose="02020603050405020304" pitchFamily="18" charset="0"/>
              </a:rPr>
              <a:t>: Tafel- und Wirtschaftsapfel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96" r="14670"/>
          <a:stretch/>
        </p:blipFill>
        <p:spPr bwMode="auto">
          <a:xfrm>
            <a:off x="648352" y="161727"/>
            <a:ext cx="406356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Purpurroter </a:t>
            </a:r>
            <a:r>
              <a:rPr lang="de-DE" sz="2000" b="1" dirty="0" err="1" smtClean="0">
                <a:latin typeface="+mj-lt"/>
                <a:ea typeface="Verdana" panose="020B0604030504040204" pitchFamily="34" charset="0"/>
                <a:cs typeface="Times New Roman" panose="02020603050405020304" pitchFamily="18" charset="0"/>
              </a:rPr>
              <a:t>Cousinot</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hochgebaut. Fruchtschale gelb, zur Reifezeit ganzflächig gerötet und gestreift. Geruch schwach. Fruchtfleisch mit vorherrschender Säure.</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Juni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96" r="11563"/>
          <a:stretch/>
        </p:blipFill>
        <p:spPr bwMode="auto">
          <a:xfrm>
            <a:off x="432371" y="161727"/>
            <a:ext cx="451390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593775"/>
            <a:ext cx="4500000"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Blumenbachs Butterbirne</a:t>
            </a:r>
          </a:p>
          <a:p>
            <a:endParaRPr lang="de-DE" dirty="0">
              <a:latin typeface="+mj-lt"/>
              <a:ea typeface="Verdana" panose="020B0604030504040204" pitchFamily="34" charset="0"/>
              <a:cs typeface="Times New Roman" panose="02020603050405020304" pitchFamily="18" charset="0"/>
            </a:endParaRPr>
          </a:p>
        </p:txBody>
      </p:sp>
      <p:sp>
        <p:nvSpPr>
          <p:cNvPr id="3" name="Textfeld 2"/>
          <p:cNvSpPr txBox="1"/>
          <p:nvPr/>
        </p:nvSpPr>
        <p:spPr>
          <a:xfrm>
            <a:off x="386988" y="151679"/>
            <a:ext cx="4500000" cy="3477875"/>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Zimtrenette</a:t>
            </a:r>
          </a:p>
          <a:p>
            <a:endParaRPr lang="de-DE" sz="200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Merkmale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Klein, abgestumpft rundlich, gleichmäßig gebaut. Fruchtschale rau, grün, später lebhaft grüngelb. Zimtbrauner, feinmaschiger bis feinschuppiger Rost. Kein Geruch. Fruchtfleisch grünlichgelb, fein, etwas schwammig, saftig. Edel und kräftig zimtartig gewürzt. Etwas vorherrschende Säure bei ausreichendem Zuckergehalt</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Ab Dezember</a:t>
            </a: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Tafel- und Wirtschaftsapfel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Purpurmantel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Lokalsorte der Oberpfalz. Frucht groß bis sehr groß. Fruchtschale grünlichgelb, Sonnseite gerötet. Fruchtfleisch süßsäuerlich.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Juni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79" r="16122"/>
          <a:stretch/>
        </p:blipFill>
        <p:spPr bwMode="auto">
          <a:xfrm>
            <a:off x="527331" y="161727"/>
            <a:ext cx="422552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5150"/>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Puntschapfel</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Flach gerippt. Geruch deutlich. Fruchtfleisch mit harmonischem Zucker-Säureverhältnis.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17" r="10112"/>
          <a:stretch/>
        </p:blipFill>
        <p:spPr bwMode="auto">
          <a:xfrm>
            <a:off x="216347" y="233735"/>
            <a:ext cx="491089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305743"/>
            <a:ext cx="4500000" cy="320087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Prinzenapfel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walzenförmig, gerippt. Fruchtschale hellgelb, zur Reifezeit großflächig gerötet und gestreift. Geruch deutlich. Fruchtfleisch sortentypisch gewürzt, angenehme Säure, ausreichend Zucker.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12" r="8615"/>
          <a:stretch/>
        </p:blipFill>
        <p:spPr bwMode="auto">
          <a:xfrm>
            <a:off x="435775" y="161727"/>
            <a:ext cx="446109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07647"/>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Prinz Albrecht von Preußen</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breitgebaut. Fruchtschale derb, </a:t>
            </a:r>
            <a:r>
              <a:rPr lang="de-DE" sz="1800" dirty="0" err="1" smtClean="0">
                <a:ea typeface="Verdana" panose="020B0604030504040204" pitchFamily="34" charset="0"/>
                <a:cs typeface="Times New Roman" panose="02020603050405020304" pitchFamily="18" charset="0"/>
              </a:rPr>
              <a:t>weißlichgelb</a:t>
            </a:r>
            <a:r>
              <a:rPr lang="de-DE" sz="1800" dirty="0" smtClean="0">
                <a:ea typeface="Verdana" panose="020B0604030504040204" pitchFamily="34" charset="0"/>
                <a:cs typeface="Times New Roman" panose="02020603050405020304" pitchFamily="18" charset="0"/>
              </a:rPr>
              <a:t>, zur Reifezeit kräftig gerötet. Fruchtfleisch aromatisch, süßsäuerlich.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8244096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2" r="8661"/>
          <a:stretch/>
        </p:blipFill>
        <p:spPr bwMode="auto">
          <a:xfrm>
            <a:off x="319622" y="161727"/>
            <a:ext cx="479326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Priam</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Schorfresistente Züchtung. Frucht mittelgroß, hochgebaut. Fruchtschale gelb, zur Reifezeit großflächig gerötet. Fruchtfleisch aromatisch, säuerlich</a:t>
            </a:r>
            <a:endParaRPr lang="de-DE" sz="1800"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90" r="16364"/>
          <a:stretch/>
        </p:blipFill>
        <p:spPr bwMode="auto">
          <a:xfrm>
            <a:off x="576387" y="161727"/>
            <a:ext cx="413718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6" r="9826"/>
          <a:stretch/>
        </p:blipFill>
        <p:spPr bwMode="auto">
          <a:xfrm>
            <a:off x="144339" y="126103"/>
            <a:ext cx="503528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44175"/>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Piros</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abgestumpft rund. Fruchtschale hell grünlichgelb, zur Reifezeit großflächig marmoriert gerötet und gestreift. Fruchtfleisch wohlschmeckend.</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August, haltbar 3 Wochen</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55" r="15674"/>
          <a:stretch/>
        </p:blipFill>
        <p:spPr bwMode="auto">
          <a:xfrm>
            <a:off x="576387" y="198111"/>
            <a:ext cx="410221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45278"/>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Pinova</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Entstanden 1965 im Institut für Obstforschung in Dresden-</a:t>
            </a:r>
            <a:r>
              <a:rPr lang="de-DE" sz="1800" dirty="0" err="1" smtClean="0">
                <a:ea typeface="Verdana" panose="020B0604030504040204" pitchFamily="34" charset="0"/>
                <a:cs typeface="Times New Roman" panose="02020603050405020304" pitchFamily="18" charset="0"/>
              </a:rPr>
              <a:t>Pillnitz</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Neue Sorte. Mittelgroß, rund mit festem, trockenem, süß-säuerlichem Fruchtfleisch.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06" r="11521"/>
          <a:stretch/>
        </p:blipFill>
        <p:spPr bwMode="auto">
          <a:xfrm>
            <a:off x="432371" y="161727"/>
            <a:ext cx="446109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0325"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Pingo</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aus Dresden-</a:t>
            </a:r>
            <a:r>
              <a:rPr lang="de-DE" sz="1800" dirty="0" err="1" smtClean="0">
                <a:ea typeface="Verdana" panose="020B0604030504040204" pitchFamily="34" charset="0"/>
                <a:cs typeface="Times New Roman" panose="02020603050405020304" pitchFamily="18" charset="0"/>
              </a:rPr>
              <a:t>Pillnitz</a:t>
            </a:r>
            <a:r>
              <a:rPr lang="de-DE" sz="1800" dirty="0" smtClean="0">
                <a:ea typeface="Verdana" panose="020B0604030504040204" pitchFamily="34" charset="0"/>
                <a:cs typeface="Times New Roman" panose="02020603050405020304" pitchFamily="18" charset="0"/>
              </a:rPr>
              <a:t>; Kreuzung aus </a:t>
            </a:r>
            <a:r>
              <a:rPr lang="de-DE" sz="1800" dirty="0" err="1" smtClean="0">
                <a:ea typeface="Verdana" panose="020B0604030504040204" pitchFamily="34" charset="0"/>
                <a:cs typeface="Times New Roman" panose="02020603050405020304" pitchFamily="18" charset="0"/>
              </a:rPr>
              <a:t>Idared</a:t>
            </a:r>
            <a:r>
              <a:rPr lang="de-DE" sz="1800" dirty="0" smtClean="0">
                <a:ea typeface="Verdana" panose="020B0604030504040204" pitchFamily="34" charset="0"/>
                <a:cs typeface="Times New Roman" panose="02020603050405020304" pitchFamily="18" charset="0"/>
              </a:rPr>
              <a:t> x Bancroft; Sortenschutz seit 1999</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Gute </a:t>
            </a:r>
            <a:r>
              <a:rPr lang="de-DE" sz="1800" dirty="0" smtClean="0">
                <a:ea typeface="Verdana" panose="020B0604030504040204" pitchFamily="34" charset="0"/>
                <a:cs typeface="Times New Roman" panose="02020603050405020304" pitchFamily="18" charset="0"/>
              </a:rPr>
              <a:t>Lagersorte</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49" r="9386"/>
          <a:stretch/>
        </p:blipFill>
        <p:spPr bwMode="auto">
          <a:xfrm>
            <a:off x="171081" y="161727"/>
            <a:ext cx="501381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3602" y="59377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Pilot</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Fruchtschale gelb, zur Reifezeit großflächig verwaschen gerötet und leicht gestreift. Fruchtfleisch aromatisch, süßsäuerlich.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Februar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Wirtschaftsapfel, </a:t>
            </a:r>
            <a:r>
              <a:rPr lang="de-DE" sz="1800" dirty="0" smtClean="0">
                <a:ea typeface="Verdana" panose="020B0604030504040204" pitchFamily="34" charset="0"/>
                <a:cs typeface="Times New Roman" panose="02020603050405020304" pitchFamily="18" charset="0"/>
              </a:rPr>
              <a:t>Keltersorte</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0" t="161" r="13811" b="12128"/>
          <a:stretch/>
        </p:blipFill>
        <p:spPr bwMode="auto">
          <a:xfrm>
            <a:off x="250959" y="161727"/>
            <a:ext cx="486193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737791"/>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Pingo</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Züchtung aus Dresden-</a:t>
            </a:r>
            <a:r>
              <a:rPr lang="de-DE" sz="1800" dirty="0" err="1" smtClean="0">
                <a:ea typeface="Verdana" panose="020B0604030504040204" pitchFamily="34" charset="0"/>
                <a:cs typeface="Times New Roman" panose="02020603050405020304" pitchFamily="18" charset="0"/>
              </a:rPr>
              <a:t>pillnitz</a:t>
            </a:r>
            <a:r>
              <a:rPr lang="de-DE" sz="1800" dirty="0" smtClean="0">
                <a:ea typeface="Verdana" panose="020B0604030504040204" pitchFamily="34" charset="0"/>
                <a:cs typeface="Times New Roman" panose="02020603050405020304" pitchFamily="18" charset="0"/>
              </a:rPr>
              <a:t>; Kreuzung aus </a:t>
            </a:r>
            <a:r>
              <a:rPr lang="de-DE" sz="1800" dirty="0" err="1" smtClean="0">
                <a:ea typeface="Verdana" panose="020B0604030504040204" pitchFamily="34" charset="0"/>
                <a:cs typeface="Times New Roman" panose="02020603050405020304" pitchFamily="18" charset="0"/>
              </a:rPr>
              <a:t>Idared</a:t>
            </a:r>
            <a:r>
              <a:rPr lang="de-DE" sz="1800" dirty="0" smtClean="0">
                <a:ea typeface="Verdana" panose="020B0604030504040204" pitchFamily="34" charset="0"/>
                <a:cs typeface="Times New Roman" panose="02020603050405020304" pitchFamily="18" charset="0"/>
              </a:rPr>
              <a:t> x Golden </a:t>
            </a:r>
            <a:r>
              <a:rPr lang="de-DE" sz="1800" dirty="0" err="1" smtClean="0">
                <a:ea typeface="Verdana" panose="020B0604030504040204" pitchFamily="34" charset="0"/>
                <a:cs typeface="Times New Roman" panose="02020603050405020304" pitchFamily="18" charset="0"/>
              </a:rPr>
              <a:t>Delicious</a:t>
            </a:r>
            <a:r>
              <a:rPr lang="de-DE" sz="1800" dirty="0" smtClean="0">
                <a:ea typeface="Verdana" panose="020B0604030504040204" pitchFamily="34" charset="0"/>
                <a:cs typeface="Times New Roman" panose="02020603050405020304" pitchFamily="18" charset="0"/>
              </a:rPr>
              <a:t>, Sortenschutz seit 1999</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September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164549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78" r="12530"/>
          <a:stretch/>
        </p:blipFill>
        <p:spPr bwMode="auto">
          <a:xfrm>
            <a:off x="468351" y="198111"/>
            <a:ext cx="445002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07188" y="793830"/>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Wettringer Taubenapfel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Fruchtschale intensiv gerötet. Fruchtfleisch süßsäuerlich.</a:t>
            </a:r>
            <a:br>
              <a:rPr lang="de-DE" sz="1800" dirty="0" smtClean="0">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Oktober bis Dezember</a:t>
            </a: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37791"/>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Pia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30" r="8857"/>
          <a:stretch/>
        </p:blipFill>
        <p:spPr bwMode="auto">
          <a:xfrm>
            <a:off x="223024" y="161727"/>
            <a:ext cx="488299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121535"/>
            <a:ext cx="4500000" cy="352404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Parkers </a:t>
            </a:r>
            <a:r>
              <a:rPr lang="de-DE" sz="2000" b="1" dirty="0" err="1" smtClean="0">
                <a:latin typeface="+mj-lt"/>
                <a:ea typeface="Verdana" panose="020B0604030504040204" pitchFamily="34" charset="0"/>
                <a:cs typeface="Times New Roman" panose="02020603050405020304" pitchFamily="18" charset="0"/>
              </a:rPr>
              <a:t>Pepping</a:t>
            </a:r>
            <a:endParaRPr lang="de-DE" sz="2000" b="1" dirty="0">
              <a:latin typeface="+mj-lt"/>
              <a:ea typeface="Verdana" panose="020B0604030504040204" pitchFamily="34" charset="0"/>
              <a:cs typeface="Times New Roman" panose="02020603050405020304" pitchFamily="18" charset="0"/>
            </a:endParaRPr>
          </a:p>
          <a:p>
            <a:endParaRPr lang="de-DE" sz="1050" b="1" u="sng" dirty="0" smtClean="0">
              <a:ea typeface="Verdana" panose="020B0604030504040204" pitchFamily="34" charset="0"/>
              <a:cs typeface="Times New Roman" panose="02020603050405020304" pitchFamily="18" charset="0"/>
            </a:endParaRPr>
          </a:p>
          <a:p>
            <a:r>
              <a:rPr lang="de-DE" sz="1750" b="1" u="sng" dirty="0" smtClean="0">
                <a:ea typeface="Verdana" panose="020B0604030504040204" pitchFamily="34" charset="0"/>
                <a:cs typeface="Times New Roman" panose="02020603050405020304" pitchFamily="18" charset="0"/>
              </a:rPr>
              <a:t>Merkmale</a:t>
            </a:r>
            <a:r>
              <a:rPr lang="de-DE" sz="1750" b="1" dirty="0" smtClean="0">
                <a:ea typeface="Verdana" panose="020B0604030504040204" pitchFamily="34" charset="0"/>
                <a:cs typeface="Times New Roman" panose="02020603050405020304" pitchFamily="18" charset="0"/>
              </a:rPr>
              <a:t>: </a:t>
            </a:r>
            <a:r>
              <a:rPr lang="de-DE" sz="1750" dirty="0" smtClean="0">
                <a:ea typeface="Verdana" panose="020B0604030504040204" pitchFamily="34" charset="0"/>
                <a:cs typeface="Times New Roman" panose="02020603050405020304" pitchFamily="18" charset="0"/>
              </a:rPr>
              <a:t>Mittelgroß, rundlich, gleichmäßig gebaut. Fruchtschale teils glatt, teils aufgeraut durch hellbraunen, schuppigen oder fein-</a:t>
            </a:r>
            <a:r>
              <a:rPr lang="de-DE" sz="1750" dirty="0" err="1" smtClean="0">
                <a:ea typeface="Verdana" panose="020B0604030504040204" pitchFamily="34" charset="0"/>
                <a:cs typeface="Times New Roman" panose="02020603050405020304" pitchFamily="18" charset="0"/>
              </a:rPr>
              <a:t>maschigen</a:t>
            </a:r>
            <a:r>
              <a:rPr lang="de-DE" sz="1750" dirty="0" smtClean="0">
                <a:ea typeface="Verdana" panose="020B0604030504040204" pitchFamily="34" charset="0"/>
                <a:cs typeface="Times New Roman" panose="02020603050405020304" pitchFamily="18" charset="0"/>
              </a:rPr>
              <a:t> Rost. Schalenfarbe hellgrün, später grüngelblich bis gelb. Sonnenseite manchmal leicht gerötet. Fruchtfleisch gelblich bis grün-</a:t>
            </a:r>
            <a:r>
              <a:rPr lang="de-DE" sz="1750" dirty="0" err="1" smtClean="0">
                <a:ea typeface="Verdana" panose="020B0604030504040204" pitchFamily="34" charset="0"/>
                <a:cs typeface="Times New Roman" panose="02020603050405020304" pitchFamily="18" charset="0"/>
              </a:rPr>
              <a:t>lichgelb</a:t>
            </a:r>
            <a:r>
              <a:rPr lang="de-DE" sz="1750" dirty="0" smtClean="0">
                <a:ea typeface="Verdana" panose="020B0604030504040204" pitchFamily="34" charset="0"/>
                <a:cs typeface="Times New Roman" panose="02020603050405020304" pitchFamily="18" charset="0"/>
              </a:rPr>
              <a:t>, fein, saftig, </a:t>
            </a:r>
            <a:r>
              <a:rPr lang="de-DE" sz="1750" dirty="0" err="1" smtClean="0">
                <a:ea typeface="Verdana" panose="020B0604030504040204" pitchFamily="34" charset="0"/>
                <a:cs typeface="Times New Roman" panose="02020603050405020304" pitchFamily="18" charset="0"/>
              </a:rPr>
              <a:t>renettenartig</a:t>
            </a:r>
            <a:r>
              <a:rPr lang="de-DE" sz="1750" dirty="0" smtClean="0">
                <a:ea typeface="Verdana" panose="020B0604030504040204" pitchFamily="34" charset="0"/>
                <a:cs typeface="Times New Roman" panose="02020603050405020304" pitchFamily="18" charset="0"/>
              </a:rPr>
              <a:t> gewürzt. Etwas vorherrschende kräftige und angenehme Säure bei ausreichend hohem Zuckergehalt</a:t>
            </a:r>
          </a:p>
          <a:p>
            <a:r>
              <a:rPr lang="de-DE" sz="1750" b="1" u="sng" dirty="0" smtClean="0">
                <a:ea typeface="Verdana" panose="020B0604030504040204" pitchFamily="34" charset="0"/>
                <a:cs typeface="Times New Roman" panose="02020603050405020304" pitchFamily="18" charset="0"/>
              </a:rPr>
              <a:t>Genussreife</a:t>
            </a:r>
            <a:r>
              <a:rPr lang="de-DE" sz="1750" dirty="0" smtClean="0">
                <a:ea typeface="Verdana" panose="020B0604030504040204" pitchFamily="34" charset="0"/>
                <a:cs typeface="Times New Roman" panose="02020603050405020304" pitchFamily="18" charset="0"/>
              </a:rPr>
              <a:t>: Ab Ende Dezember</a:t>
            </a:r>
          </a:p>
          <a:p>
            <a:r>
              <a:rPr lang="de-DE" sz="1750" b="1" u="sng" dirty="0" smtClean="0">
                <a:ea typeface="Verdana" panose="020B0604030504040204" pitchFamily="34" charset="0"/>
                <a:cs typeface="Times New Roman" panose="02020603050405020304" pitchFamily="18" charset="0"/>
              </a:rPr>
              <a:t>Verwendung</a:t>
            </a:r>
            <a:r>
              <a:rPr lang="de-DE" sz="1750" dirty="0" smtClean="0">
                <a:ea typeface="Verdana" panose="020B0604030504040204" pitchFamily="34" charset="0"/>
                <a:cs typeface="Times New Roman" panose="02020603050405020304" pitchFamily="18" charset="0"/>
              </a:rPr>
              <a:t>: Tafel- und Wirtschaftsapfel</a:t>
            </a:r>
            <a:endParaRPr lang="de-DE" sz="175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96" r="9386"/>
          <a:stretch/>
        </p:blipFill>
        <p:spPr bwMode="auto">
          <a:xfrm>
            <a:off x="360363" y="161727"/>
            <a:ext cx="464623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Lütticher </a:t>
            </a:r>
            <a:r>
              <a:rPr lang="de-DE" sz="2000" b="1" dirty="0" err="1" smtClean="0">
                <a:latin typeface="+mj-lt"/>
                <a:ea typeface="Verdana" panose="020B0604030504040204" pitchFamily="34" charset="0"/>
                <a:cs typeface="Times New Roman" panose="02020603050405020304" pitchFamily="18" charset="0"/>
              </a:rPr>
              <a:t>Ananaskalvill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kegelförmig, flach gerippt. Fruchtschale fettig, Sonnseite nur leicht gerötet, teilweise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Fruchtfleisch gewürzt, angenehme Säure. </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80" r="7647"/>
          <a:stretch/>
        </p:blipFill>
        <p:spPr bwMode="auto">
          <a:xfrm>
            <a:off x="432371" y="161727"/>
            <a:ext cx="446109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37791"/>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Luna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6119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2" r="13981"/>
          <a:stretch/>
        </p:blipFill>
        <p:spPr bwMode="auto">
          <a:xfrm>
            <a:off x="432371" y="161727"/>
            <a:ext cx="446979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6123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21674"/>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Manks Küchenapfel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hochgebaut, schwach gerippt. Fruchtschale fettig, wachsartig gelb, Sonnenseite manchmal leicht gerötet. Geruch schwach, vorherrschende milde Säure</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236123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27" r="6436"/>
          <a:stretch/>
        </p:blipFill>
        <p:spPr bwMode="auto">
          <a:xfrm>
            <a:off x="210108" y="161727"/>
            <a:ext cx="490278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61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15" t="-1" r="10837" b="6004"/>
          <a:stretch/>
        </p:blipFill>
        <p:spPr bwMode="auto">
          <a:xfrm>
            <a:off x="123613" y="161726"/>
            <a:ext cx="506128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10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96903"/>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Martens Sämling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Aus Hamburg, um 1900</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September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1354212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63" r="12046"/>
          <a:stretch/>
        </p:blipFill>
        <p:spPr bwMode="auto">
          <a:xfrm>
            <a:off x="432371" y="161727"/>
            <a:ext cx="442568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4212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Maunzenapfel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kegelförmig. Fruchtschale etwas fettig, gelblichgrün. Zur Reifezeit fast ganzflächig gerötet und gestreift. Fruchtfleisch mit vorherrschender Säure, ausreichend Zucker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1354212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78" r="8131"/>
          <a:stretch/>
        </p:blipFill>
        <p:spPr bwMode="auto">
          <a:xfrm>
            <a:off x="193776" y="161727"/>
            <a:ext cx="499112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421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89719"/>
            <a:ext cx="4500000" cy="36086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Marschansker</a:t>
            </a:r>
            <a:endParaRPr lang="de-DE" sz="2000" b="1" dirty="0">
              <a:latin typeface="+mj-lt"/>
              <a:ea typeface="Verdana" panose="020B0604030504040204" pitchFamily="34" charset="0"/>
              <a:cs typeface="Times New Roman" panose="02020603050405020304" pitchFamily="18" charset="0"/>
            </a:endParaRPr>
          </a:p>
          <a:p>
            <a:endParaRPr lang="de-DE" sz="105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Steiermark</a:t>
            </a: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Klein bis Mittelgroß, unterschiedlich geformt, manchmal etwas ungleichmäßig. Fruchtschale glatt, hellgelb, später lebhaft gelb. Sonnenseite meist nur leicht gerötet. Häufig Anflüge von Rost und Warzen. Geruch fehlt. Fruchtfleisch gelblichweiß, fein, ziemlich saftig, angenehm gewürzt. Etwas vorherrschender Zuckergehalt</a:t>
            </a:r>
          </a:p>
          <a:p>
            <a:r>
              <a:rPr lang="de-DE" sz="1800" b="1" u="sng" dirty="0" smtClean="0">
                <a:ea typeface="Verdana" panose="020B0604030504040204" pitchFamily="34" charset="0"/>
                <a:cs typeface="Times New Roman" panose="02020603050405020304" pitchFamily="18" charset="0"/>
              </a:rPr>
              <a:t>Genussreife</a:t>
            </a:r>
            <a:r>
              <a:rPr lang="de-DE" sz="1800" dirty="0" smtClean="0">
                <a:ea typeface="Verdana" panose="020B0604030504040204" pitchFamily="34" charset="0"/>
                <a:cs typeface="Times New Roman" panose="02020603050405020304" pitchFamily="18" charset="0"/>
              </a:rPr>
              <a:t>: Ab Dezember</a:t>
            </a:r>
          </a:p>
          <a:p>
            <a:r>
              <a:rPr lang="de-DE" sz="1800" b="1" u="sng" dirty="0" smtClean="0">
                <a:ea typeface="Verdana" panose="020B0604030504040204" pitchFamily="34" charset="0"/>
                <a:cs typeface="Times New Roman" panose="02020603050405020304" pitchFamily="18" charset="0"/>
              </a:rPr>
              <a:t>Verwendung</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1354212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67" r="7452"/>
          <a:stretch/>
        </p:blipFill>
        <p:spPr bwMode="auto">
          <a:xfrm>
            <a:off x="200490" y="161727"/>
            <a:ext cx="498440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36123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972" y="181823"/>
            <a:ext cx="4500000" cy="341632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McIntosh</a:t>
            </a:r>
            <a:endParaRPr lang="de-DE" sz="2000" b="1" dirty="0">
              <a:latin typeface="+mj-lt"/>
              <a:ea typeface="Verdana" panose="020B0604030504040204" pitchFamily="34" charset="0"/>
              <a:cs typeface="Times New Roman" panose="02020603050405020304" pitchFamily="18" charset="0"/>
            </a:endParaRPr>
          </a:p>
          <a:p>
            <a:endParaRPr lang="de-DE" sz="16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Als Zufallssämling in Ontario, Kanada von John </a:t>
            </a:r>
            <a:r>
              <a:rPr lang="de-DE" sz="1800" dirty="0" err="1" smtClean="0">
                <a:ea typeface="Verdana" panose="020B0604030504040204" pitchFamily="34" charset="0"/>
                <a:cs typeface="Times New Roman" panose="02020603050405020304" pitchFamily="18" charset="0"/>
              </a:rPr>
              <a:t>McIntosh</a:t>
            </a:r>
            <a:r>
              <a:rPr lang="de-DE" sz="1800" dirty="0" smtClean="0">
                <a:ea typeface="Verdana" panose="020B0604030504040204" pitchFamily="34" charset="0"/>
                <a:cs typeface="Times New Roman" panose="02020603050405020304" pitchFamily="18" charset="0"/>
              </a:rPr>
              <a:t> entdeckt worden.</a:t>
            </a: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Mittelgroß, hochgebaut, </a:t>
            </a:r>
            <a:r>
              <a:rPr lang="de-DE" sz="1800" dirty="0" err="1" smtClean="0">
                <a:ea typeface="Verdana" panose="020B0604030504040204" pitchFamily="34" charset="0"/>
                <a:cs typeface="Times New Roman" panose="02020603050405020304" pitchFamily="18" charset="0"/>
              </a:rPr>
              <a:t>unregel</a:t>
            </a:r>
            <a:r>
              <a:rPr lang="de-DE" sz="1800" dirty="0" smtClean="0">
                <a:ea typeface="Verdana" panose="020B0604030504040204" pitchFamily="34" charset="0"/>
                <a:cs typeface="Times New Roman" panose="02020603050405020304" pitchFamily="18" charset="0"/>
              </a:rPr>
              <a:t>-mäßig gerippt. Fruchtschale grün, zur Reifezeit dunkelblaurot. Fruchtfleisch grünlichweiß, sehr saftig, ausgeprägtes Aroma, </a:t>
            </a:r>
            <a:r>
              <a:rPr lang="de-DE" sz="1800" dirty="0" err="1" smtClean="0">
                <a:ea typeface="Verdana" panose="020B0604030504040204" pitchFamily="34" charset="0"/>
                <a:cs typeface="Times New Roman" panose="02020603050405020304" pitchFamily="18" charset="0"/>
              </a:rPr>
              <a:t>harmo-nisches</a:t>
            </a:r>
            <a:r>
              <a:rPr lang="de-DE" sz="1800" dirty="0" smtClean="0">
                <a:ea typeface="Verdana" panose="020B0604030504040204" pitchFamily="34" charset="0"/>
                <a:cs typeface="Times New Roman" panose="02020603050405020304" pitchFamily="18" charset="0"/>
              </a:rPr>
              <a:t> Zucker-Säure-Verhältnis</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bis Ende September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Frischverzehr</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23612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5" r="13458"/>
          <a:stretch/>
        </p:blipFill>
        <p:spPr bwMode="auto">
          <a:xfrm>
            <a:off x="576387" y="161727"/>
            <a:ext cx="421079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12209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Melrose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Fruchtfleisch gelblichweiß, saftig, aromatisch, ausgewogenes Zucker-Säureverhältnis</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Baumreife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Ende September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November, haltbar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96" r="8903"/>
          <a:stretch/>
        </p:blipFill>
        <p:spPr bwMode="auto">
          <a:xfrm>
            <a:off x="288355" y="161727"/>
            <a:ext cx="467563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953815"/>
            <a:ext cx="4500000" cy="181588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Westfälischer </a:t>
            </a:r>
            <a:r>
              <a:rPr lang="de-DE" sz="2000" b="1" dirty="0" err="1" smtClean="0">
                <a:latin typeface="+mj-lt"/>
                <a:ea typeface="Verdana" panose="020B0604030504040204" pitchFamily="34" charset="0"/>
                <a:cs typeface="Times New Roman" panose="02020603050405020304" pitchFamily="18" charset="0"/>
              </a:rPr>
              <a:t>Gülderling</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Nordrhein-Westfahren, Lokalsorte </a:t>
            </a:r>
          </a:p>
          <a:p>
            <a:r>
              <a:rPr lang="de-DE" sz="1800" b="1" u="sng" dirty="0" smtClean="0">
                <a:latin typeface="+mj-lt"/>
                <a:ea typeface="Verdana" panose="020B0604030504040204" pitchFamily="34" charset="0"/>
                <a:cs typeface="Times New Roman" panose="02020603050405020304" pitchFamily="18" charset="0"/>
              </a:rPr>
              <a:t>Pflückreife</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Mitte Oktober</a:t>
            </a:r>
            <a:endParaRPr lang="de-DE" sz="1800" b="1" u="sng"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Dezember</a:t>
            </a:r>
            <a:br>
              <a:rPr lang="de-DE" sz="1800" dirty="0" smtClean="0">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252010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96903"/>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Merkur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Neuzüchtung aus </a:t>
            </a:r>
            <a:r>
              <a:rPr lang="de-DE" sz="1800" dirty="0">
                <a:ea typeface="Verdana" panose="020B0604030504040204" pitchFamily="34" charset="0"/>
                <a:cs typeface="Times New Roman" panose="02020603050405020304" pitchFamily="18" charset="0"/>
              </a:rPr>
              <a:t>T</a:t>
            </a:r>
            <a:r>
              <a:rPr lang="de-DE" sz="1800" dirty="0" smtClean="0">
                <a:ea typeface="Verdana" panose="020B0604030504040204" pitchFamily="34" charset="0"/>
                <a:cs typeface="Times New Roman" panose="02020603050405020304" pitchFamily="18" charset="0"/>
              </a:rPr>
              <a:t>schechien, seit 2013 erhältlich. Elternsorten: </a:t>
            </a:r>
            <a:r>
              <a:rPr lang="de-DE" sz="1800" dirty="0" err="1" smtClean="0">
                <a:ea typeface="Verdana" panose="020B0604030504040204" pitchFamily="34" charset="0"/>
                <a:cs typeface="Times New Roman" panose="02020603050405020304" pitchFamily="18" charset="0"/>
              </a:rPr>
              <a:t>Topaz</a:t>
            </a:r>
            <a:r>
              <a:rPr lang="de-DE" sz="1800" dirty="0" smtClean="0">
                <a:ea typeface="Verdana" panose="020B0604030504040204" pitchFamily="34" charset="0"/>
                <a:cs typeface="Times New Roman" panose="02020603050405020304" pitchFamily="18" charset="0"/>
              </a:rPr>
              <a:t> x Rajka</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September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6" r="12005"/>
          <a:stretch/>
        </p:blipFill>
        <p:spPr bwMode="auto">
          <a:xfrm>
            <a:off x="210106" y="161727"/>
            <a:ext cx="490278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02945"/>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Minister von Hammerstein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flachrund, stark gerippt. Fruchtschale grünlichgelb, Sonnseite leicht gerötet. Fruchtfleisch locker, gewürzt, angenehmes Zucker-Säureverhältnis.</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88" r="12772"/>
          <a:stretch/>
        </p:blipFill>
        <p:spPr bwMode="auto">
          <a:xfrm>
            <a:off x="559403" y="198111"/>
            <a:ext cx="433746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Mutterapfel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Massachusetts, USA</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Ende Oktober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22" r="7888"/>
          <a:stretch/>
        </p:blipFill>
        <p:spPr bwMode="auto">
          <a:xfrm>
            <a:off x="329500" y="198111"/>
            <a:ext cx="471138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Minister von Hammerstein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sehr groß. Fruchtfleisch grünlich weiß, sehr saftig, melonenartig gewürzt, erfrischend, harmonisches Zucker-Säureverhältnis. </a:t>
            </a:r>
          </a:p>
          <a:p>
            <a:r>
              <a:rPr lang="de-DE" sz="1800" b="1" u="sng" dirty="0" smtClean="0">
                <a:ea typeface="Verdana" panose="020B0604030504040204" pitchFamily="34" charset="0"/>
                <a:cs typeface="Times New Roman" panose="02020603050405020304" pitchFamily="18" charset="0"/>
              </a:rPr>
              <a:t>Baumreife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a:t>
            </a:r>
            <a:r>
              <a:rPr lang="de-DE" sz="1800" dirty="0">
                <a:ea typeface="Verdana" panose="020B0604030504040204" pitchFamily="34" charset="0"/>
                <a:cs typeface="Times New Roman" panose="02020603050405020304" pitchFamily="18" charset="0"/>
              </a:rPr>
              <a:t>M</a:t>
            </a:r>
            <a:r>
              <a:rPr lang="de-DE" sz="1800" dirty="0" smtClean="0">
                <a:ea typeface="Verdana" panose="020B0604030504040204" pitchFamily="34" charset="0"/>
                <a:cs typeface="Times New Roman" panose="02020603050405020304" pitchFamily="18" charset="0"/>
              </a:rPr>
              <a:t>itte Oktober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 haltbar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87" r="7913"/>
          <a:stretch/>
        </p:blipFill>
        <p:spPr bwMode="auto">
          <a:xfrm>
            <a:off x="211873" y="198111"/>
            <a:ext cx="490653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Odenwälder</a:t>
            </a:r>
            <a:r>
              <a:rPr lang="de-DE" sz="2000" b="1" dirty="0" smtClean="0">
                <a:latin typeface="+mj-lt"/>
                <a:ea typeface="Verdana" panose="020B0604030504040204" pitchFamily="34" charset="0"/>
                <a:cs typeface="Times New Roman" panose="02020603050405020304" pitchFamily="18" charset="0"/>
              </a:rPr>
              <a:t> 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Abstammung von Landsberger Renette</a:t>
            </a:r>
          </a:p>
          <a:p>
            <a:r>
              <a:rPr lang="de-DE" sz="1800" b="1" u="sng" dirty="0" smtClean="0">
                <a:ea typeface="Verdana" panose="020B0604030504040204" pitchFamily="34" charset="0"/>
                <a:cs typeface="Times New Roman" panose="02020603050405020304" pitchFamily="18" charset="0"/>
              </a:rPr>
              <a:t>Frucht</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N</a:t>
            </a:r>
            <a:r>
              <a:rPr lang="de-DE" sz="1800" dirty="0" smtClean="0">
                <a:ea typeface="Verdana" panose="020B0604030504040204" pitchFamily="34" charset="0"/>
                <a:cs typeface="Times New Roman" panose="02020603050405020304" pitchFamily="18" charset="0"/>
              </a:rPr>
              <a:t>euere Sorte leidet wenig an Krankheiten, etwas Schorf, Fleisch locker, süß gewürzt, wenig Säure.</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Oktober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November bis Dezember</a:t>
            </a: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79" r="13458"/>
          <a:stretch/>
        </p:blipFill>
        <p:spPr bwMode="auto">
          <a:xfrm>
            <a:off x="432371" y="161727"/>
            <a:ext cx="438747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63" r="10310"/>
          <a:stretch/>
        </p:blipFill>
        <p:spPr bwMode="auto">
          <a:xfrm>
            <a:off x="283732" y="161727"/>
            <a:ext cx="482915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Oberdiecks</a:t>
            </a:r>
            <a:r>
              <a:rPr lang="de-DE" sz="2000" b="1" dirty="0" smtClean="0">
                <a:latin typeface="+mj-lt"/>
                <a:ea typeface="Verdana" panose="020B0604030504040204" pitchFamily="34" charset="0"/>
                <a:cs typeface="Times New Roman" panose="02020603050405020304" pitchFamily="18" charset="0"/>
              </a:rPr>
              <a:t> 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abgestumpft rund. Fruchtschale gelb, Sonnseite leicht gerötet und gestreift. Leichte </a:t>
            </a:r>
            <a:r>
              <a:rPr lang="de-DE" sz="1800" dirty="0" err="1" smtClean="0">
                <a:ea typeface="Verdana" panose="020B0604030504040204" pitchFamily="34" charset="0"/>
                <a:cs typeface="Times New Roman" panose="02020603050405020304" pitchFamily="18" charset="0"/>
              </a:rPr>
              <a:t>Berostung</a:t>
            </a:r>
            <a:r>
              <a:rPr lang="de-DE" sz="1800" dirty="0" smtClean="0">
                <a:ea typeface="Verdana" panose="020B0604030504040204" pitchFamily="34" charset="0"/>
                <a:cs typeface="Times New Roman" panose="02020603050405020304" pitchFamily="18" charset="0"/>
              </a:rPr>
              <a:t>. Geruch schwach. Fruchtfleisch gewürzt, angenehme Säure.</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54" r="12288"/>
          <a:stretch/>
        </p:blipFill>
        <p:spPr bwMode="auto">
          <a:xfrm>
            <a:off x="412367" y="161727"/>
            <a:ext cx="44845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02945"/>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Oberländer Himbeerapfel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abgestumpft rund, flach gerippt. Fruchtschale fettig, grünlichgelb. Geruch deutlich. Fruchtfleisch locker, leicht gewürzt, vorherrschende Säure.</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83" r="9100"/>
          <a:stretch/>
        </p:blipFill>
        <p:spPr bwMode="auto">
          <a:xfrm>
            <a:off x="144339" y="161727"/>
            <a:ext cx="503529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Öhringer</a:t>
            </a:r>
            <a:r>
              <a:rPr lang="de-DE" sz="2000" b="1" dirty="0" smtClean="0">
                <a:latin typeface="+mj-lt"/>
                <a:ea typeface="Verdana" panose="020B0604030504040204" pitchFamily="34" charset="0"/>
                <a:cs typeface="Times New Roman" panose="02020603050405020304" pitchFamily="18" charset="0"/>
              </a:rPr>
              <a:t> Blutstreifling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rund. Fruchtschale bewachst, strohgelb. Zur Reifezeit gestreift, Schattenseite marmoriert. Fruchtfleisch mit leichtem Aroma, vorherrschend süß. </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53" r="12772"/>
          <a:stretch/>
        </p:blipFill>
        <p:spPr bwMode="auto">
          <a:xfrm>
            <a:off x="432371" y="161727"/>
            <a:ext cx="445509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Ontarioapfel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plattrund, gerippt. Fruchtschale gelblichgrün, Sonnseite verwaschen gerötet und gestreift. Fruchtfleisch mit angenehmer Säure. </a:t>
            </a:r>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67" r="9343"/>
          <a:stretch/>
        </p:blipFill>
        <p:spPr bwMode="auto">
          <a:xfrm>
            <a:off x="288355" y="161727"/>
            <a:ext cx="471138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9719"/>
            <a:ext cx="4500000" cy="36086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Osnabrücker Renette</a:t>
            </a:r>
            <a:endParaRPr lang="de-DE" sz="2000" b="1" dirty="0">
              <a:latin typeface="+mj-lt"/>
              <a:ea typeface="Verdana" panose="020B0604030504040204" pitchFamily="34" charset="0"/>
              <a:cs typeface="Times New Roman" panose="02020603050405020304" pitchFamily="18" charset="0"/>
            </a:endParaRPr>
          </a:p>
          <a:p>
            <a:endParaRPr lang="de-DE" sz="105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Mittelgroß, flach eiförmig, gleich-mäßig gebaut. Fruchtschale fein aufgeraut, hellgrün, später grünlichgelb bis gelb. Sonnen-seite gerötet und etwas gestreift. Brauner, feinmaschiger, mal schuppiger Rost bedeckt fast die ganze Frucht. Fruchtfleisch hellgelb bis grünlichgelb, fein, sehr saftig, etwas </a:t>
            </a:r>
            <a:r>
              <a:rPr lang="de-DE" sz="1800" dirty="0" err="1" smtClean="0">
                <a:ea typeface="Verdana" panose="020B0604030504040204" pitchFamily="34" charset="0"/>
                <a:cs typeface="Times New Roman" panose="02020603050405020304" pitchFamily="18" charset="0"/>
              </a:rPr>
              <a:t>renetten</a:t>
            </a:r>
            <a:r>
              <a:rPr lang="de-DE" sz="1800" dirty="0" smtClean="0">
                <a:ea typeface="Verdana" panose="020B0604030504040204" pitchFamily="34" charset="0"/>
                <a:cs typeface="Times New Roman" panose="02020603050405020304" pitchFamily="18" charset="0"/>
              </a:rPr>
              <a:t>-artig gewürzt. Vorherrschende kräftige Säure bei unterschiedlich hohem Zuckergehalt.</a:t>
            </a:r>
          </a:p>
          <a:p>
            <a:r>
              <a:rPr lang="de-DE" sz="1800" b="1" u="sng" dirty="0" smtClean="0">
                <a:ea typeface="Verdana" panose="020B0604030504040204" pitchFamily="34" charset="0"/>
                <a:cs typeface="Times New Roman" panose="02020603050405020304" pitchFamily="18" charset="0"/>
              </a:rPr>
              <a:t>Genussreife</a:t>
            </a:r>
            <a:r>
              <a:rPr lang="de-DE" sz="1800" dirty="0" smtClean="0">
                <a:ea typeface="Verdana" panose="020B0604030504040204" pitchFamily="34" charset="0"/>
                <a:cs typeface="Times New Roman" panose="02020603050405020304" pitchFamily="18" charset="0"/>
              </a:rPr>
              <a:t>: Ab Dezember</a:t>
            </a:r>
          </a:p>
          <a:p>
            <a:r>
              <a:rPr lang="de-DE" sz="1800" b="1" u="sng" dirty="0" smtClean="0">
                <a:ea typeface="Verdana" panose="020B0604030504040204" pitchFamily="34" charset="0"/>
                <a:cs typeface="Times New Roman" panose="02020603050405020304" pitchFamily="18" charset="0"/>
              </a:rPr>
              <a:t>Verwendung</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55" r="11563"/>
          <a:stretch/>
        </p:blipFill>
        <p:spPr bwMode="auto">
          <a:xfrm>
            <a:off x="504379" y="161727"/>
            <a:ext cx="435216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Welschisner</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Meist groß, um 170 g schwer. Sehr unterschiedliche und ungleichförmige Form. Schale hart, glatt, geschmeidig mit hellen Schalenpunkten.</a:t>
            </a:r>
          </a:p>
          <a:p>
            <a:r>
              <a:rPr lang="de-DE" sz="1800" b="1" u="sng" dirty="0" smtClean="0">
                <a:latin typeface="+mj-lt"/>
                <a:ea typeface="Verdana" panose="020B0604030504040204" pitchFamily="34" charset="0"/>
                <a:cs typeface="Times New Roman" panose="02020603050405020304" pitchFamily="18" charset="0"/>
              </a:rPr>
              <a:t>Reifezeit</a:t>
            </a:r>
            <a:r>
              <a:rPr lang="de-DE" sz="1800" b="1" dirty="0" smtClean="0">
                <a:latin typeface="+mj-lt"/>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Oktober</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Jonagold</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1943 in </a:t>
            </a:r>
            <a:r>
              <a:rPr lang="de-DE" sz="1800" dirty="0" err="1" smtClean="0">
                <a:ea typeface="Verdana" panose="020B0604030504040204" pitchFamily="34" charset="0"/>
                <a:cs typeface="Times New Roman" panose="02020603050405020304" pitchFamily="18" charset="0"/>
              </a:rPr>
              <a:t>Geneva</a:t>
            </a:r>
            <a:r>
              <a:rPr lang="de-DE" sz="1800" dirty="0" smtClean="0">
                <a:ea typeface="Verdana" panose="020B0604030504040204" pitchFamily="34" charset="0"/>
                <a:cs typeface="Times New Roman" panose="02020603050405020304" pitchFamily="18" charset="0"/>
              </a:rPr>
              <a:t> bei New York entstanden. </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bis sehr groß, schwankend, bis 200 g schwer, hoch gebaut. Fruchtschale dick, hart, glatt, im Lager stark fettig. </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Anfang </a:t>
            </a:r>
            <a:r>
              <a:rPr lang="de-DE" sz="1800" dirty="0">
                <a:ea typeface="Verdana" panose="020B0604030504040204" pitchFamily="34" charset="0"/>
                <a:cs typeface="Times New Roman" panose="02020603050405020304" pitchFamily="18" charset="0"/>
              </a:rPr>
              <a:t>O</a:t>
            </a:r>
            <a:r>
              <a:rPr lang="de-DE" sz="1800" dirty="0" smtClean="0">
                <a:ea typeface="Verdana" panose="020B0604030504040204" pitchFamily="34" charset="0"/>
                <a:cs typeface="Times New Roman" panose="02020603050405020304" pitchFamily="18" charset="0"/>
              </a:rPr>
              <a:t>ktober</a:t>
            </a:r>
          </a:p>
        </p:txBody>
      </p:sp>
    </p:spTree>
    <p:extLst>
      <p:ext uri="{BB962C8B-B14F-4D97-AF65-F5344CB8AC3E}">
        <p14:creationId xmlns:p14="http://schemas.microsoft.com/office/powerpoint/2010/main" val="194663560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10" r="10310"/>
          <a:stretch/>
        </p:blipFill>
        <p:spPr bwMode="auto">
          <a:xfrm>
            <a:off x="195386" y="161727"/>
            <a:ext cx="491750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9329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3697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Jonathan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schwach hochgebaut, leicht gerippt. Fruchtschale bewachst, gelb zur Reifezeit meist ganzflächig verwaschen, gerötet und gestreift. </a:t>
            </a:r>
            <a:r>
              <a:rPr lang="de-DE" sz="1800" dirty="0" err="1" smtClean="0">
                <a:ea typeface="Verdana" panose="020B0604030504040204" pitchFamily="34" charset="0"/>
                <a:cs typeface="Times New Roman" panose="02020603050405020304" pitchFamily="18" charset="0"/>
              </a:rPr>
              <a:t>Berostung</a:t>
            </a:r>
            <a:r>
              <a:rPr lang="de-DE" sz="1800" dirty="0" smtClean="0">
                <a:ea typeface="Verdana" panose="020B0604030504040204" pitchFamily="34" charset="0"/>
                <a:cs typeface="Times New Roman" panose="02020603050405020304" pitchFamily="18" charset="0"/>
              </a:rPr>
              <a:t> häufig. Fruchtfleisch mäßig saftig, wenig Aroma, feinsäuerlich bei hohem Zuckergehalt. </a:t>
            </a:r>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18" r="5276"/>
          <a:stretch/>
        </p:blipFill>
        <p:spPr bwMode="auto">
          <a:xfrm>
            <a:off x="144339" y="161727"/>
            <a:ext cx="502852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21767"/>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Josef </a:t>
            </a:r>
            <a:r>
              <a:rPr lang="de-DE" sz="2000" b="1" dirty="0" err="1" smtClean="0">
                <a:latin typeface="+mj-lt"/>
                <a:ea typeface="Verdana" panose="020B0604030504040204" pitchFamily="34" charset="0"/>
                <a:cs typeface="Times New Roman" panose="02020603050405020304" pitchFamily="18" charset="0"/>
              </a:rPr>
              <a:t>Musch</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abgestumpft kegelförmig, gerippt. Fruchtschale gelb, Sonnseite intensiv gestreift. Fruchtfleisch wenig saftig, ausgeglichenes Zucker-Säureverhältnis. </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94" r="9584"/>
          <a:stretch/>
        </p:blipFill>
        <p:spPr bwMode="auto">
          <a:xfrm>
            <a:off x="180662" y="161727"/>
            <a:ext cx="493222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Kaiser Wilhelm</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groß, rundlich. Fruchtschale gelb, zur Reifezeit ganzflächig gerötet und gestreift.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Fruchtfleisch gewürzt, etwas vorherrschende Säure, viel Zucker.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48" r="12289"/>
          <a:stretch/>
        </p:blipFill>
        <p:spPr bwMode="auto">
          <a:xfrm>
            <a:off x="475707" y="198111"/>
            <a:ext cx="420513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21767"/>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Kalco</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abgestumpft rund, gerippt. Fruchtschale fettig, zitronengelb, Sonnseite verwaschen gerötet. Oft seifenartig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Fruchtfleisch etwas parfümiert, süßsauer.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14" r="4499"/>
          <a:stretch/>
        </p:blipFill>
        <p:spPr bwMode="auto">
          <a:xfrm>
            <a:off x="245327" y="161727"/>
            <a:ext cx="487541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37" r="11548"/>
          <a:stretch/>
        </p:blipFill>
        <p:spPr bwMode="auto">
          <a:xfrm>
            <a:off x="360363" y="161727"/>
            <a:ext cx="462775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103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Karneval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21" r="12530"/>
          <a:stretch/>
        </p:blipFill>
        <p:spPr bwMode="auto">
          <a:xfrm>
            <a:off x="432371" y="161727"/>
            <a:ext cx="441098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Kanadarenette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groß bis sehr groß, abgestumpft rund. Fruchtschale fast völlig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Grundfarbe grünlichgelb, Sonnenseite etwas gerötet. Geruch schwach. Fruchtfleisch weich, gewürzt, angenehme Säure</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Mai</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00" r="9773"/>
          <a:stretch/>
        </p:blipFill>
        <p:spPr bwMode="auto">
          <a:xfrm>
            <a:off x="144339" y="142289"/>
            <a:ext cx="501158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30937"/>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Kardinal Bea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  </a:t>
            </a:r>
            <a:r>
              <a:rPr lang="de-DE" sz="1800" dirty="0" smtClean="0">
                <a:ea typeface="Verdana" panose="020B0604030504040204" pitchFamily="34" charset="0"/>
                <a:cs typeface="Times New Roman" panose="02020603050405020304" pitchFamily="18" charset="0"/>
              </a:rPr>
              <a:t>Um 1930 in Esslingen entstanden.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meist groß, um 180 g schwer. Ungleichmäßige Form, meist flachkugelig. Fruchtschale dick, fest glatt, leicht </a:t>
            </a:r>
            <a:r>
              <a:rPr lang="de-DE" sz="1800" dirty="0" err="1" smtClean="0">
                <a:ea typeface="Verdana" panose="020B0604030504040204" pitchFamily="34" charset="0"/>
                <a:cs typeface="Times New Roman" panose="02020603050405020304" pitchFamily="18" charset="0"/>
              </a:rPr>
              <a:t>wachsig</a:t>
            </a:r>
            <a:r>
              <a:rPr lang="de-DE" sz="1800" dirty="0" smtClean="0">
                <a:ea typeface="Verdana" panose="020B0604030504040204" pitchFamily="34" charset="0"/>
                <a:cs typeface="Times New Roman" panose="02020603050405020304" pitchFamily="18" charset="0"/>
              </a:rPr>
              <a:t>.</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bis Mitte September</a:t>
            </a: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88" r="13255"/>
          <a:stretch/>
        </p:blipFill>
        <p:spPr bwMode="auto">
          <a:xfrm>
            <a:off x="516799" y="161727"/>
            <a:ext cx="430806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3802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86893" y="26522"/>
            <a:ext cx="4500000" cy="372409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Kleiner </a:t>
            </a:r>
            <a:r>
              <a:rPr lang="de-DE" sz="2000" b="1" dirty="0" err="1" smtClean="0">
                <a:latin typeface="+mj-lt"/>
                <a:ea typeface="Verdana" panose="020B0604030504040204" pitchFamily="34" charset="0"/>
                <a:cs typeface="Times New Roman" panose="02020603050405020304" pitchFamily="18" charset="0"/>
              </a:rPr>
              <a:t>Fleiner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Klein bis mittelgroß, abgestumpft kegelförmig, meist ungleichmäßig gebaut. Fruchtschale glatt, hellgrün, später grün-</a:t>
            </a:r>
            <a:r>
              <a:rPr lang="de-DE" sz="1800" dirty="0" err="1" smtClean="0">
                <a:ea typeface="Verdana" panose="020B0604030504040204" pitchFamily="34" charset="0"/>
                <a:cs typeface="Times New Roman" panose="02020603050405020304" pitchFamily="18" charset="0"/>
              </a:rPr>
              <a:t>lichgelb</a:t>
            </a:r>
            <a:r>
              <a:rPr lang="de-DE" sz="1800" dirty="0" smtClean="0">
                <a:ea typeface="Verdana" panose="020B0604030504040204" pitchFamily="34" charset="0"/>
                <a:cs typeface="Times New Roman" panose="02020603050405020304" pitchFamily="18" charset="0"/>
              </a:rPr>
              <a:t> bis hellgelb. Sonnenseite etwas </a:t>
            </a:r>
            <a:r>
              <a:rPr lang="de-DE" sz="1800" dirty="0" err="1" smtClean="0">
                <a:ea typeface="Verdana" panose="020B0604030504040204" pitchFamily="34" charset="0"/>
                <a:cs typeface="Times New Roman" panose="02020603050405020304" pitchFamily="18" charset="0"/>
              </a:rPr>
              <a:t>gol-diger</a:t>
            </a:r>
            <a:r>
              <a:rPr lang="de-DE" sz="1800" dirty="0" smtClean="0">
                <a:ea typeface="Verdana" panose="020B0604030504040204" pitchFamily="34" charset="0"/>
                <a:cs typeface="Times New Roman" panose="02020603050405020304" pitchFamily="18" charset="0"/>
              </a:rPr>
              <a:t> und meist nur leicht gerötet. Schalen-punkte sehr fein, braun. Zuweilen braune Warzen. Kein Geruch. Fruchtfleisch weiß, sehr fein, saftig, Aroma wenig ausgeprägt, milde Säure, hoher Zuckergehalt</a:t>
            </a:r>
          </a:p>
          <a:p>
            <a:r>
              <a:rPr lang="de-DE" sz="1800" b="1" u="sng" dirty="0" smtClean="0">
                <a:ea typeface="Verdana" panose="020B0604030504040204" pitchFamily="34" charset="0"/>
                <a:cs typeface="Times New Roman" panose="02020603050405020304" pitchFamily="18" charset="0"/>
              </a:rPr>
              <a:t>Genussreife</a:t>
            </a:r>
            <a:r>
              <a:rPr lang="de-DE" sz="1800" dirty="0" smtClean="0">
                <a:ea typeface="Verdana" panose="020B0604030504040204" pitchFamily="34" charset="0"/>
                <a:cs typeface="Times New Roman" panose="02020603050405020304" pitchFamily="18" charset="0"/>
              </a:rPr>
              <a:t>: Ab Ende November</a:t>
            </a:r>
          </a:p>
          <a:p>
            <a:r>
              <a:rPr lang="de-DE" sz="1800" b="1" u="sng" dirty="0" smtClean="0">
                <a:ea typeface="Verdana" panose="020B0604030504040204" pitchFamily="34" charset="0"/>
                <a:cs typeface="Times New Roman" panose="02020603050405020304" pitchFamily="18" charset="0"/>
              </a:rPr>
              <a:t>Verwendung</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02" r="13943"/>
          <a:stretch/>
        </p:blipFill>
        <p:spPr bwMode="auto">
          <a:xfrm>
            <a:off x="677773" y="161727"/>
            <a:ext cx="393106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Körler</a:t>
            </a:r>
            <a:r>
              <a:rPr lang="de-DE" sz="2000" b="1" dirty="0" smtClean="0">
                <a:latin typeface="+mj-lt"/>
                <a:ea typeface="Verdana" panose="020B0604030504040204" pitchFamily="34" charset="0"/>
                <a:cs typeface="Times New Roman" panose="02020603050405020304" pitchFamily="18" charset="0"/>
              </a:rPr>
              <a:t> Edelapfel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14" r="6484"/>
          <a:stretch/>
        </p:blipFill>
        <p:spPr bwMode="auto">
          <a:xfrm>
            <a:off x="365240" y="161727"/>
            <a:ext cx="467564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860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084" y="583727"/>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Winterbananenapfel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rund bis breitrund. Typische Kante, Fruchtschale gelbgrün, zur Reifezeit bräunlich gesprenkelt. Fruchtfleisch leicht aromatisch, harmonisches Zucker-Säureverhältnis</a:t>
            </a:r>
            <a:br>
              <a:rPr lang="de-DE" sz="1800" dirty="0" smtClean="0">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Januar bis </a:t>
            </a:r>
            <a:r>
              <a:rPr lang="de-DE" sz="1800" dirty="0" smtClean="0">
                <a:ea typeface="Verdana" panose="020B0604030504040204" pitchFamily="34" charset="0"/>
                <a:cs typeface="Times New Roman" panose="02020603050405020304" pitchFamily="18" charset="0"/>
              </a:rPr>
              <a:t>April</a:t>
            </a:r>
            <a:endParaRPr lang="de-DE" sz="1800" b="1" u="sng" dirty="0" smtClean="0">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8811" y="841615"/>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Vilsthaler</a:t>
            </a:r>
            <a:r>
              <a:rPr lang="de-DE" sz="2000" b="1" dirty="0" smtClean="0">
                <a:latin typeface="+mj-lt"/>
                <a:ea typeface="Verdana" panose="020B0604030504040204" pitchFamily="34" charset="0"/>
                <a:cs typeface="Times New Roman" panose="02020603050405020304" pitchFamily="18" charset="0"/>
              </a:rPr>
              <a:t> Weißapfel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Fruchtfleisch fein, mürbe, saftig gewürzt. Wuchs mittelstark bis stark. Gute Sorte bei ungünstigen Lagen.</a:t>
            </a:r>
            <a:br>
              <a:rPr lang="de-DE" sz="1800" dirty="0" smtClean="0">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Oktober bis März</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p>
        </p:txBody>
      </p:sp>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30937"/>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Korbiniansapfel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breitrund, gerippt. Fruchtschale, gelb, Deckfarbe großflächig, gestreift. Fruchtfleisch gewürzt, ausgeglichenes Zucker-Säureverhältnis. </a:t>
            </a:r>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4147245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16" r="6437"/>
          <a:stretch/>
        </p:blipFill>
        <p:spPr bwMode="auto">
          <a:xfrm>
            <a:off x="288355" y="161727"/>
            <a:ext cx="46966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30937"/>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Krügers Dickstiel </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Aus Norddeutschland, um 1850 entstanden</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Anfang Oktober</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Ab Dezember, </a:t>
            </a:r>
            <a:r>
              <a:rPr lang="de-DE" sz="1800" dirty="0">
                <a:ea typeface="Verdana" panose="020B0604030504040204" pitchFamily="34" charset="0"/>
                <a:cs typeface="Times New Roman" panose="02020603050405020304" pitchFamily="18" charset="0"/>
              </a:rPr>
              <a:t>h</a:t>
            </a:r>
            <a:r>
              <a:rPr lang="de-DE" sz="1800" dirty="0" smtClean="0">
                <a:ea typeface="Verdana" panose="020B0604030504040204" pitchFamily="34" charset="0"/>
                <a:cs typeface="Times New Roman" panose="02020603050405020304" pitchFamily="18" charset="0"/>
              </a:rPr>
              <a:t>altbar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Guter </a:t>
            </a:r>
            <a:r>
              <a:rPr lang="de-DE" sz="1800" dirty="0">
                <a:ea typeface="Verdana" panose="020B0604030504040204" pitchFamily="34" charset="0"/>
                <a:cs typeface="Times New Roman" panose="02020603050405020304" pitchFamily="18" charset="0"/>
              </a:rPr>
              <a:t>Tafel-, sehr guter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96" r="7694"/>
          <a:stretch/>
        </p:blipFill>
        <p:spPr bwMode="auto">
          <a:xfrm>
            <a:off x="144339" y="198111"/>
            <a:ext cx="502276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Landsberger 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meist mittelgroß, abgestumpft rund. Fruchtschale etwas fettig, später auch klebrig. Schalenfarbe hellgelb, Sonnseite leicht gerötet. Geruch schwach. Fruchtfleisch aromatisch, säuerlich-süß</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Hervorragender Wirtschafts- auf Tafelapfel </a:t>
            </a:r>
          </a:p>
        </p:txBody>
      </p:sp>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27" r="7889"/>
          <a:stretch/>
        </p:blipFill>
        <p:spPr bwMode="auto">
          <a:xfrm>
            <a:off x="360363" y="161727"/>
            <a:ext cx="453470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63920"/>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Liberty</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1955 in den USA entstanden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Ungleichmäßige, hochrunde Frucht mit flachen Wülsten. Fruchtschale glatt, mit hellen Schalenpunkten.</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September</a:t>
            </a:r>
          </a:p>
        </p:txBody>
      </p:sp>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41" r="3583"/>
          <a:stretch/>
        </p:blipFill>
        <p:spPr bwMode="auto">
          <a:xfrm>
            <a:off x="360363" y="161727"/>
            <a:ext cx="463153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Linsenhofener</a:t>
            </a:r>
            <a:r>
              <a:rPr lang="de-DE" sz="2000" b="1" dirty="0" smtClean="0">
                <a:latin typeface="+mj-lt"/>
                <a:ea typeface="Verdana" panose="020B0604030504040204" pitchFamily="34" charset="0"/>
                <a:cs typeface="Times New Roman" panose="02020603050405020304" pitchFamily="18" charset="0"/>
              </a:rPr>
              <a:t> Sämling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flach gebaut. Fruchtschale grünlichgelb, zur Reifezeit gerötet und gestreift. Schwache netzartige </a:t>
            </a:r>
            <a:r>
              <a:rPr lang="de-DE" sz="1800" dirty="0" err="1" smtClean="0">
                <a:ea typeface="Verdana" panose="020B0604030504040204" pitchFamily="34" charset="0"/>
                <a:cs typeface="Times New Roman" panose="02020603050405020304" pitchFamily="18" charset="0"/>
              </a:rPr>
              <a:t>Berostung</a:t>
            </a:r>
            <a:r>
              <a:rPr lang="de-DE" sz="1800" dirty="0" smtClean="0">
                <a:ea typeface="Verdana" panose="020B0604030504040204" pitchFamily="34" charset="0"/>
                <a:cs typeface="Times New Roman" panose="02020603050405020304" pitchFamily="18" charset="0"/>
              </a:rPr>
              <a:t>. Fruchtfleisch schwach gewürzt, kräftige Säure.</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07" r="12866"/>
          <a:stretch/>
        </p:blipFill>
        <p:spPr bwMode="auto">
          <a:xfrm>
            <a:off x="504379" y="161727"/>
            <a:ext cx="436713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89" r="8373"/>
          <a:stretch/>
        </p:blipFill>
        <p:spPr bwMode="auto">
          <a:xfrm>
            <a:off x="216347" y="161727"/>
            <a:ext cx="490277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Lohrer</a:t>
            </a:r>
            <a:r>
              <a:rPr lang="de-DE" sz="2000" b="1" dirty="0" smtClean="0">
                <a:latin typeface="+mj-lt"/>
                <a:ea typeface="Verdana" panose="020B0604030504040204" pitchFamily="34" charset="0"/>
                <a:cs typeface="Times New Roman" panose="02020603050405020304" pitchFamily="18" charset="0"/>
              </a:rPr>
              <a:t> Rambur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Entstehung ungewiss, vermutlich als Gebietssorte um </a:t>
            </a:r>
            <a:r>
              <a:rPr lang="de-DE" sz="1800" dirty="0">
                <a:ea typeface="Verdana" panose="020B0604030504040204" pitchFamily="34" charset="0"/>
                <a:cs typeface="Times New Roman" panose="02020603050405020304" pitchFamily="18" charset="0"/>
              </a:rPr>
              <a:t>L</a:t>
            </a:r>
            <a:r>
              <a:rPr lang="de-DE" sz="1800" dirty="0" smtClean="0">
                <a:ea typeface="Verdana" panose="020B0604030504040204" pitchFamily="34" charset="0"/>
                <a:cs typeface="Times New Roman" panose="02020603050405020304" pitchFamily="18" charset="0"/>
              </a:rPr>
              <a:t>ohr am oberen Main entstanden.</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um 240 g schwer. Ungleichmäßige, meist hoch gebaute Form. Fruchtschale glatt, erst im Lager fettig werdend.</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September</a:t>
            </a:r>
          </a:p>
        </p:txBody>
      </p:sp>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69" r="18334"/>
          <a:stretch/>
        </p:blipFill>
        <p:spPr bwMode="auto">
          <a:xfrm>
            <a:off x="576387" y="161727"/>
            <a:ext cx="414632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5724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Grahams Jubiläumsapfel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hochgebaut, gerippt. Fruchtschale hellgelb, Sonnseite leicht gerötet. Fruchtfleisch leicht gewürzt, feine Säure, wenig süß.</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a:t>
            </a:r>
            <a:r>
              <a:rPr lang="de-DE" sz="1800" dirty="0" smtClean="0">
                <a:ea typeface="Verdana" panose="020B0604030504040204" pitchFamily="34" charset="0"/>
                <a:cs typeface="Times New Roman" panose="02020603050405020304" pitchFamily="18" charset="0"/>
              </a:rPr>
              <a:t>eptember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Guter Tafel-, vor allem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2356596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51" r="14428"/>
          <a:stretch/>
        </p:blipFill>
        <p:spPr bwMode="auto">
          <a:xfrm>
            <a:off x="360363" y="198111"/>
            <a:ext cx="465249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Großherzog Friedrich von Baden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abgestumpft rund, gerippt. Fruchtschale hellgelb, Sonnseite manchmal gerötet. Fruchtfleisch säuerlich, später fade und mehlig.</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a:t>
            </a:r>
            <a:r>
              <a:rPr lang="de-DE" sz="1800" dirty="0" smtClean="0">
                <a:ea typeface="Verdana" panose="020B0604030504040204" pitchFamily="34" charset="0"/>
                <a:cs typeface="Times New Roman" panose="02020603050405020304" pitchFamily="18" charset="0"/>
              </a:rPr>
              <a:t>eptember bis Oktober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Wirtschafts- und </a:t>
            </a:r>
            <a:r>
              <a:rPr lang="de-DE" sz="1800" dirty="0" smtClean="0">
                <a:ea typeface="Verdana" panose="020B0604030504040204" pitchFamily="34" charset="0"/>
                <a:cs typeface="Times New Roman" panose="02020603050405020304" pitchFamily="18" charset="0"/>
              </a:rPr>
              <a:t>Schaufrucht</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69" r="7936"/>
          <a:stretch/>
        </p:blipFill>
        <p:spPr bwMode="auto">
          <a:xfrm>
            <a:off x="288355" y="198111"/>
            <a:ext cx="477856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Großer Rheinischer </a:t>
            </a:r>
            <a:r>
              <a:rPr lang="de-DE" sz="2000" b="1" dirty="0" err="1" smtClean="0">
                <a:latin typeface="+mj-lt"/>
                <a:ea typeface="Verdana" panose="020B0604030504040204" pitchFamily="34" charset="0"/>
                <a:cs typeface="Times New Roman" panose="02020603050405020304" pitchFamily="18" charset="0"/>
              </a:rPr>
              <a:t>Bohnapfel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meist walzenförmig. Fruchtschale grünlichgelb, Sonnseite schwach gerötet und intensiv gestreift.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Zuerst kräftige Säure mich wenig Zucker, später ausgeglichen.</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in den Sommer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Sehr </a:t>
            </a:r>
            <a:r>
              <a:rPr lang="de-DE" sz="1800" dirty="0">
                <a:ea typeface="Verdana" panose="020B0604030504040204" pitchFamily="34" charset="0"/>
                <a:cs typeface="Times New Roman" panose="02020603050405020304" pitchFamily="18" charset="0"/>
              </a:rPr>
              <a:t>guter Wirtschaftsapfel</a:t>
            </a:r>
            <a:endParaRPr lang="de-DE" sz="1800"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45" r="9100"/>
          <a:stretch/>
        </p:blipFill>
        <p:spPr bwMode="auto">
          <a:xfrm>
            <a:off x="103832" y="161727"/>
            <a:ext cx="515307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35928"/>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Grüner Stettiner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flachrund. Fruchtschale gelblichgrün, Sonnseite gerötet. Geruch deutlich, Vorherrschende Säure.</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53" r="6968"/>
          <a:stretch/>
        </p:blipFill>
        <p:spPr bwMode="auto">
          <a:xfrm>
            <a:off x="250241" y="161727"/>
            <a:ext cx="486265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Vanda</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 bis groß, saftig, süß mit leichter Säure</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Mitte Oktober bis Ende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Wirtschaftsapfel,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Harberts</a:t>
            </a:r>
            <a:r>
              <a:rPr lang="de-DE" sz="2000" b="1" dirty="0" smtClean="0">
                <a:latin typeface="+mj-lt"/>
                <a:ea typeface="Verdana" panose="020B0604030504040204" pitchFamily="34" charset="0"/>
                <a:cs typeface="Times New Roman" panose="02020603050405020304" pitchFamily="18" charset="0"/>
              </a:rPr>
              <a:t> 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kegelförmig. Fruchtschale gelb, Sonnseite gestreift.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Geruch schwach. Fruchtfleisch gewürzt, viel Säure und Zucker.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3"/>
          <a:stretch/>
        </p:blipFill>
        <p:spPr bwMode="auto">
          <a:xfrm>
            <a:off x="394133" y="558071"/>
            <a:ext cx="4574742"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Hausmütterchen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sehr groß, flachrund, breit gerippt. Fruchtschale fettig, hellgelb, nur leicht gerötet. Geruch ausgeprägt. Fruchtfleisch vorwiegend süß.</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10" r="7452"/>
          <a:stretch/>
        </p:blipFill>
        <p:spPr bwMode="auto">
          <a:xfrm>
            <a:off x="216347" y="161727"/>
            <a:ext cx="496970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12407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Hildesheimer Goldrenette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im Raum </a:t>
            </a:r>
            <a:r>
              <a:rPr lang="de-DE" sz="1800" dirty="0">
                <a:ea typeface="Verdana" panose="020B0604030504040204" pitchFamily="34" charset="0"/>
                <a:cs typeface="Times New Roman" panose="02020603050405020304" pitchFamily="18" charset="0"/>
              </a:rPr>
              <a:t>H</a:t>
            </a:r>
            <a:r>
              <a:rPr lang="de-DE" sz="1800" dirty="0" smtClean="0">
                <a:ea typeface="Verdana" panose="020B0604030504040204" pitchFamily="34" charset="0"/>
                <a:cs typeface="Times New Roman" panose="02020603050405020304" pitchFamily="18" charset="0"/>
              </a:rPr>
              <a:t>annover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kegelförmig. Fruchtschale goldgelb, Sonnseite gerötet, etwas gestreift, Geruch schwach. Fruchtfleisch gewürzt, vorherrschende Säure.</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p>
        </p:txBody>
      </p:sp>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68" r="11279"/>
          <a:stretch/>
        </p:blipFill>
        <p:spPr bwMode="auto">
          <a:xfrm>
            <a:off x="375275" y="161727"/>
            <a:ext cx="45936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02945"/>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Holsteiner Cox</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rund. Fruchtschale gelb, Sonnseite gerötet, teilweise gestreift. Netzartige </a:t>
            </a:r>
            <a:r>
              <a:rPr lang="de-DE" sz="1800" dirty="0" err="1" smtClean="0">
                <a:ea typeface="Verdana" panose="020B0604030504040204" pitchFamily="34" charset="0"/>
                <a:cs typeface="Times New Roman" panose="02020603050405020304" pitchFamily="18" charset="0"/>
              </a:rPr>
              <a:t>Berostung</a:t>
            </a:r>
            <a:r>
              <a:rPr lang="de-DE" sz="1800" dirty="0" smtClean="0">
                <a:ea typeface="Verdana" panose="020B0604030504040204" pitchFamily="34" charset="0"/>
                <a:cs typeface="Times New Roman" panose="02020603050405020304" pitchFamily="18" charset="0"/>
              </a:rPr>
              <a:t>. Fruchtfleisch aromatisch, feinsäuerlich.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 guter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23" r="6112"/>
          <a:stretch/>
        </p:blipFill>
        <p:spPr bwMode="auto">
          <a:xfrm>
            <a:off x="250960" y="198111"/>
            <a:ext cx="486193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305743"/>
            <a:ext cx="4500000" cy="320087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Holsteinischer Zitronenapfel</a:t>
            </a:r>
          </a:p>
          <a:p>
            <a:endParaRPr lang="de-DE" sz="200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Merkmale</a:t>
            </a:r>
            <a:r>
              <a:rPr lang="de-DE" sz="1800" dirty="0" smtClean="0">
                <a:latin typeface="+mj-lt"/>
                <a:ea typeface="Verdana" panose="020B0604030504040204" pitchFamily="34" charset="0"/>
                <a:cs typeface="Times New Roman" panose="02020603050405020304" pitchFamily="18" charset="0"/>
              </a:rPr>
              <a:t>: Mittelgroß, zugespitzt eikegelförmig, ziemlich gleichmäßig gebaut. Fruchtschale glatt, hellgrün, später zitronengelb. Schalenpunkte zahlreich, fein. Geruch wenig ausgeprägt. Fruchtfleisch gelblichweiß, ziemlich fein, sehr saftig, wenig Würze. Geringer Säure- und Zuckergehalt</a:t>
            </a:r>
          </a:p>
          <a:p>
            <a:r>
              <a:rPr lang="de-DE" sz="1800" b="1" u="sng" dirty="0" smtClean="0">
                <a:latin typeface="+mj-lt"/>
                <a:ea typeface="Verdana" panose="020B0604030504040204" pitchFamily="34" charset="0"/>
                <a:cs typeface="Times New Roman" panose="02020603050405020304" pitchFamily="18" charset="0"/>
              </a:rPr>
              <a:t>Genussreife</a:t>
            </a:r>
            <a:r>
              <a:rPr lang="de-DE" sz="1800" dirty="0" smtClean="0">
                <a:latin typeface="+mj-lt"/>
                <a:ea typeface="Verdana" panose="020B0604030504040204" pitchFamily="34" charset="0"/>
                <a:cs typeface="Times New Roman" panose="02020603050405020304" pitchFamily="18" charset="0"/>
              </a:rPr>
              <a:t>: Ab November</a:t>
            </a:r>
          </a:p>
          <a:p>
            <a:r>
              <a:rPr lang="de-DE" sz="1800" b="1" u="sng" dirty="0" smtClean="0">
                <a:latin typeface="+mj-lt"/>
                <a:ea typeface="Verdana" panose="020B0604030504040204" pitchFamily="34" charset="0"/>
                <a:cs typeface="Times New Roman" panose="02020603050405020304" pitchFamily="18" charset="0"/>
              </a:rPr>
              <a:t>Verwendung</a:t>
            </a:r>
            <a:r>
              <a:rPr lang="de-DE" sz="1800" dirty="0" smtClean="0">
                <a:latin typeface="+mj-lt"/>
                <a:ea typeface="Verdana" panose="020B0604030504040204" pitchFamily="34" charset="0"/>
                <a:cs typeface="Times New Roman" panose="02020603050405020304" pitchFamily="18" charset="0"/>
              </a:rPr>
              <a:t>: Tafel- und Wirtschaftsapfel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47" r="5467"/>
          <a:stretch/>
        </p:blipFill>
        <p:spPr bwMode="auto">
          <a:xfrm>
            <a:off x="611560" y="548680"/>
            <a:ext cx="3753608"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72" r="7930"/>
          <a:stretch/>
        </p:blipFill>
        <p:spPr bwMode="auto">
          <a:xfrm>
            <a:off x="256023" y="161727"/>
            <a:ext cx="478486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010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21767"/>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Ingol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flachrund, gerippt.  Fruchtschale etwas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grünlichgelb, Sonnseite intensiv gerötet und gestreift. Fruchtfleisch locker, angenehme Säure.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47" r="5467"/>
          <a:stretch/>
        </p:blipFill>
        <p:spPr bwMode="auto">
          <a:xfrm>
            <a:off x="611560" y="548680"/>
            <a:ext cx="3753608"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8568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Ingrid Marie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rund bis abgestumpft rund. Fruchtschale hellgelb, etwas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Zur Reifezeit ganzflächig verwaschen gerötet. Fruchtfleisch feinsäuerlich, wenig Aroma.</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3436948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98" r="9602"/>
          <a:stretch/>
        </p:blipFill>
        <p:spPr bwMode="auto">
          <a:xfrm>
            <a:off x="144339" y="161727"/>
            <a:ext cx="497344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8760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Ilzer</a:t>
            </a:r>
            <a:r>
              <a:rPr lang="de-DE" sz="2000" b="1" dirty="0" smtClean="0">
                <a:latin typeface="+mj-lt"/>
                <a:ea typeface="Verdana" panose="020B0604030504040204" pitchFamily="34" charset="0"/>
                <a:cs typeface="Times New Roman" panose="02020603050405020304" pitchFamily="18" charset="0"/>
              </a:rPr>
              <a:t> Rosenapfel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Stammt aus Ilz in der Oststeiermark</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Oktober</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Oktober, haltbar bis </a:t>
            </a:r>
            <a:r>
              <a:rPr lang="de-DE" sz="1800" dirty="0">
                <a:ea typeface="Verdana" panose="020B0604030504040204" pitchFamily="34" charset="0"/>
                <a:cs typeface="Times New Roman" panose="02020603050405020304" pitchFamily="18" charset="0"/>
              </a:rPr>
              <a:t>März</a:t>
            </a:r>
            <a:endParaRPr lang="de-DE" sz="1800" b="1" dirty="0">
              <a:ea typeface="Verdana" panose="020B0604030504040204" pitchFamily="34" charset="0"/>
              <a:cs typeface="Times New Roman" panose="02020603050405020304" pitchFamily="18" charset="0"/>
            </a:endParaRP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3450674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01" r="4791"/>
          <a:stretch/>
        </p:blipFill>
        <p:spPr bwMode="auto">
          <a:xfrm>
            <a:off x="72331" y="198111"/>
            <a:ext cx="520495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50674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37791"/>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Jakob Fischer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flachrund gerippt. Fruchtschale hellgelb. Zur Reifezeit ganzflächig gerötet. Etwas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Fruchtfleisch weinsäuerlich.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Oktober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3450674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6" r="9100"/>
          <a:stretch/>
        </p:blipFill>
        <p:spPr bwMode="auto">
          <a:xfrm>
            <a:off x="144339" y="161727"/>
            <a:ext cx="507946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50674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458403"/>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Jakob </a:t>
            </a:r>
            <a:r>
              <a:rPr lang="de-DE" sz="2000" b="1" dirty="0" err="1" smtClean="0">
                <a:latin typeface="+mj-lt"/>
                <a:ea typeface="Verdana" panose="020B0604030504040204" pitchFamily="34" charset="0"/>
                <a:cs typeface="Times New Roman" panose="02020603050405020304" pitchFamily="18" charset="0"/>
              </a:rPr>
              <a:t>Lebel</a:t>
            </a:r>
            <a:r>
              <a:rPr lang="de-DE" sz="2000" b="1" dirty="0" smtClean="0">
                <a:latin typeface="+mj-lt"/>
                <a:ea typeface="Verdana" panose="020B0604030504040204" pitchFamily="34" charset="0"/>
                <a:cs typeface="Times New Roman" panose="02020603050405020304" pitchFamily="18" charset="0"/>
              </a:rPr>
              <a:t> </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breitrund, gerippt. Fruchtschale fettig, gelblichgrün, Sonnseite schwach gerötet und gestreift. Leichte </a:t>
            </a:r>
            <a:r>
              <a:rPr lang="de-DE" sz="1800" dirty="0" err="1" smtClean="0">
                <a:ea typeface="Verdana" panose="020B0604030504040204" pitchFamily="34" charset="0"/>
                <a:cs typeface="Times New Roman" panose="02020603050405020304" pitchFamily="18" charset="0"/>
              </a:rPr>
              <a:t>Berostung</a:t>
            </a:r>
            <a:r>
              <a:rPr lang="de-DE" sz="1800" dirty="0" smtClean="0">
                <a:ea typeface="Verdana" panose="020B0604030504040204" pitchFamily="34" charset="0"/>
                <a:cs typeface="Times New Roman" panose="02020603050405020304" pitchFamily="18" charset="0"/>
              </a:rPr>
              <a:t>. Geruch deutlich. Fruchtfleisch etwas gewürzt, angenehme Säure.</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90" r="8933"/>
          <a:stretch/>
        </p:blipFill>
        <p:spPr bwMode="auto">
          <a:xfrm>
            <a:off x="158178" y="161727"/>
            <a:ext cx="502672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449759"/>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Tumanga</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breitgebaut. Fruchtschale gelblichgrün bis gelb, Sonnseite gerötet. Fruchtfleisch aromatisch, ausgewogenes Zucker-Säureverhältnis</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Oktober bis Dezember</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Sehr guter Tafel- und Wirtschaftsapfel</a:t>
            </a:r>
          </a:p>
        </p:txBody>
      </p:sp>
    </p:spTree>
    <p:extLst>
      <p:ext uri="{BB962C8B-B14F-4D97-AF65-F5344CB8AC3E}">
        <p14:creationId xmlns:p14="http://schemas.microsoft.com/office/powerpoint/2010/main" val="242520103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Jamba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1954 in der Obstbauversuchsanstalt an der Niederelbe entstanden.</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mitunter groß, gleichmäßig </a:t>
            </a:r>
            <a:r>
              <a:rPr lang="de-DE" sz="1800" dirty="0" err="1" smtClean="0">
                <a:ea typeface="Verdana" panose="020B0604030504040204" pitchFamily="34" charset="0"/>
                <a:cs typeface="Times New Roman" panose="02020603050405020304" pitchFamily="18" charset="0"/>
              </a:rPr>
              <a:t>hochrund</a:t>
            </a:r>
            <a:r>
              <a:rPr lang="de-DE" sz="1800" dirty="0" smtClean="0">
                <a:ea typeface="Verdana" panose="020B0604030504040204" pitchFamily="34" charset="0"/>
                <a:cs typeface="Times New Roman" panose="02020603050405020304" pitchFamily="18" charset="0"/>
              </a:rPr>
              <a:t>. Schale dünn, glatt etwas bläulich bereift. Bei Reife gelbgrün.</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M</a:t>
            </a:r>
            <a:r>
              <a:rPr lang="de-DE" sz="1800" dirty="0" smtClean="0">
                <a:ea typeface="Verdana" panose="020B0604030504040204" pitchFamily="34" charset="0"/>
                <a:cs typeface="Times New Roman" panose="02020603050405020304" pitchFamily="18" charset="0"/>
              </a:rPr>
              <a:t>itte August </a:t>
            </a: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0" r="11522"/>
          <a:stretch/>
        </p:blipFill>
        <p:spPr bwMode="auto">
          <a:xfrm>
            <a:off x="288355" y="161727"/>
            <a:ext cx="477027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835928"/>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Fürst Bismarck</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Fruchtschale goldgelb, intensiv gerötet und gestreift. Fruchtfleisch gewürzt, vorherrschende Säure. </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 , auch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4" r="16399"/>
          <a:stretch/>
        </p:blipFill>
        <p:spPr bwMode="auto">
          <a:xfrm>
            <a:off x="504379" y="198111"/>
            <a:ext cx="43080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835928"/>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Fürst Blücher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40" r="9559"/>
          <a:stretch/>
        </p:blipFill>
        <p:spPr bwMode="auto">
          <a:xfrm>
            <a:off x="360363" y="161727"/>
            <a:ext cx="46329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305743"/>
            <a:ext cx="4500000" cy="3170099"/>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Gacksapfel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Findling im Wald von Berghausen, Kreis Wetzlar</a:t>
            </a: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Mittelgroß bis groß. Fruchtschale glatt, bewachst. Schale leicht lila, auf der Sonnenseite karmesinrote, dünne Streifen. Fruchtfleisch gelblichweiß, fein, saftig, manchmal glasig</a:t>
            </a:r>
          </a:p>
          <a:p>
            <a:r>
              <a:rPr lang="de-DE" sz="1800" b="1" u="sng" dirty="0" smtClean="0">
                <a:ea typeface="Verdana" panose="020B0604030504040204" pitchFamily="34" charset="0"/>
                <a:cs typeface="Times New Roman" panose="02020603050405020304" pitchFamily="18" charset="0"/>
              </a:rPr>
              <a:t>Verarbeitung</a:t>
            </a:r>
            <a:r>
              <a:rPr lang="de-DE" sz="1800" dirty="0" smtClean="0">
                <a:ea typeface="Verdana" panose="020B0604030504040204" pitchFamily="34" charset="0"/>
                <a:cs typeface="Times New Roman" panose="02020603050405020304" pitchFamily="18" charset="0"/>
              </a:rPr>
              <a:t>: Bis Februar</a:t>
            </a:r>
          </a:p>
          <a:p>
            <a:r>
              <a:rPr lang="de-DE" sz="1800" b="1" u="sng" dirty="0" smtClean="0">
                <a:ea typeface="Verdana" panose="020B0604030504040204" pitchFamily="34" charset="0"/>
                <a:cs typeface="Times New Roman" panose="02020603050405020304" pitchFamily="18" charset="0"/>
              </a:rPr>
              <a:t>Verwendung</a:t>
            </a:r>
            <a:r>
              <a:rPr lang="de-DE" sz="1800" dirty="0" smtClean="0">
                <a:ea typeface="Verdana" panose="020B0604030504040204" pitchFamily="34" charset="0"/>
                <a:cs typeface="Times New Roman" panose="02020603050405020304" pitchFamily="18" charset="0"/>
              </a:rPr>
              <a:t>: Wirtschafts- und Keltersorte</a:t>
            </a: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71" r="14223"/>
          <a:stretch/>
        </p:blipFill>
        <p:spPr bwMode="auto">
          <a:xfrm>
            <a:off x="432371" y="189320"/>
            <a:ext cx="444485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Gala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hochgebaut, gerippt. Grundfarbe gelb, Deckfarbe großflächig, marmoriert und gestreift. Fruchtfleisch aromatisch, vorherrschend süß.</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21" r="9112"/>
          <a:stretch/>
        </p:blipFill>
        <p:spPr bwMode="auto">
          <a:xfrm>
            <a:off x="250958" y="161727"/>
            <a:ext cx="486193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26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1" r="9826"/>
          <a:stretch/>
        </p:blipFill>
        <p:spPr bwMode="auto">
          <a:xfrm>
            <a:off x="144339" y="161727"/>
            <a:ext cx="500583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7272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Galloway </a:t>
            </a:r>
            <a:r>
              <a:rPr lang="de-DE" sz="2000" b="1" dirty="0" err="1" smtClean="0">
                <a:latin typeface="+mj-lt"/>
                <a:ea typeface="Verdana" panose="020B0604030504040204" pitchFamily="34" charset="0"/>
                <a:cs typeface="Times New Roman" panose="02020603050405020304" pitchFamily="18" charset="0"/>
              </a:rPr>
              <a:t>Pepping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flachrund. Fruchtschale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gelb, Sonnseite leicht gerötet. Warzen häufig. Geruch deutlich. Fruchtfleisch gewürzt, vorherrschende Säure, ausreichend süß. </a:t>
            </a:r>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Dezember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3450674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15" r="13498"/>
          <a:stretch/>
        </p:blipFill>
        <p:spPr bwMode="auto">
          <a:xfrm>
            <a:off x="216347" y="198111"/>
            <a:ext cx="488148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19399" y="569962"/>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Geflammter Kardinal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hochgebaut bis abgestumpft rund. Fruchtschale fettig, strohgelb, kräftig gestreift. Fruchtfleisch von erfrischendem Geschmack, nicht gewürzt.</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Oktober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19" r="13942"/>
          <a:stretch/>
        </p:blipFill>
        <p:spPr bwMode="auto">
          <a:xfrm>
            <a:off x="210107" y="161727"/>
            <a:ext cx="490278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835928"/>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Geheimrat Dr. Oldenburg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1897 in </a:t>
            </a:r>
            <a:r>
              <a:rPr lang="de-DE" sz="1800" dirty="0" err="1" smtClean="0">
                <a:ea typeface="Verdana" panose="020B0604030504040204" pitchFamily="34" charset="0"/>
                <a:cs typeface="Times New Roman" panose="02020603050405020304" pitchFamily="18" charset="0"/>
              </a:rPr>
              <a:t>Geisenheim</a:t>
            </a:r>
            <a:r>
              <a:rPr lang="de-DE" sz="1800" dirty="0" smtClean="0">
                <a:ea typeface="Verdana" panose="020B0604030504040204" pitchFamily="34" charset="0"/>
                <a:cs typeface="Times New Roman" panose="02020603050405020304" pitchFamily="18" charset="0"/>
              </a:rPr>
              <a:t> entstanden. </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Mittelgroßer, hoch gebauter, manchmal etwas ungleichmäßiger Apfel. Schale dünn, später fettig werdend. </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September</a:t>
            </a:r>
          </a:p>
        </p:txBody>
      </p:sp>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40" r="13256"/>
          <a:stretch/>
        </p:blipFill>
        <p:spPr bwMode="auto">
          <a:xfrm>
            <a:off x="216348" y="161727"/>
            <a:ext cx="485208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1097831"/>
            <a:ext cx="4500000" cy="1508105"/>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Gehrers Rambur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groß, Fruchtschale grün, hoher Säuregehalt</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Oktober</a:t>
            </a:r>
          </a:p>
        </p:txBody>
      </p:sp>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73" r="11763"/>
          <a:stretch/>
        </p:blipFill>
        <p:spPr bwMode="auto">
          <a:xfrm>
            <a:off x="288356" y="161687"/>
            <a:ext cx="466721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88070" y="91391"/>
            <a:ext cx="4500000" cy="36086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Gelbe sächsische Renette</a:t>
            </a:r>
          </a:p>
          <a:p>
            <a:endParaRPr lang="de-DE" sz="105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Merkmale</a:t>
            </a:r>
            <a:r>
              <a:rPr lang="de-DE" sz="1800" dirty="0" smtClean="0">
                <a:latin typeface="+mj-lt"/>
                <a:ea typeface="Verdana" panose="020B0604030504040204" pitchFamily="34" charset="0"/>
                <a:cs typeface="Times New Roman" panose="02020603050405020304" pitchFamily="18" charset="0"/>
              </a:rPr>
              <a:t>: Klein, abgestumpft rundlich, manchmal flachrund, sehr gleichmäßig gebaut. Fruchtschale glatt, glänzend, grünlich-gelb, später lebhaft gelb bis goldgelb. Sonnen-</a:t>
            </a:r>
            <a:r>
              <a:rPr lang="de-DE" sz="1800" dirty="0" err="1" smtClean="0">
                <a:latin typeface="+mj-lt"/>
                <a:ea typeface="Verdana" panose="020B0604030504040204" pitchFamily="34" charset="0"/>
                <a:cs typeface="Times New Roman" panose="02020603050405020304" pitchFamily="18" charset="0"/>
              </a:rPr>
              <a:t>seits</a:t>
            </a:r>
            <a:r>
              <a:rPr lang="de-DE" sz="1800" dirty="0" smtClean="0">
                <a:latin typeface="+mj-lt"/>
                <a:ea typeface="Verdana" panose="020B0604030504040204" pitchFamily="34" charset="0"/>
                <a:cs typeface="Times New Roman" panose="02020603050405020304" pitchFamily="18" charset="0"/>
              </a:rPr>
              <a:t> häufig orangeroter Anflug. Punkte sehr fein, braun. Geruch schwach. Fruchtfleisch gelblichweiß, fein, ziemlich fest, später </a:t>
            </a:r>
            <a:r>
              <a:rPr lang="de-DE" sz="1800" dirty="0" err="1" smtClean="0">
                <a:latin typeface="+mj-lt"/>
                <a:ea typeface="Verdana" panose="020B0604030504040204" pitchFamily="34" charset="0"/>
                <a:cs typeface="Times New Roman" panose="02020603050405020304" pitchFamily="18" charset="0"/>
              </a:rPr>
              <a:t>mar-kig</a:t>
            </a:r>
            <a:r>
              <a:rPr lang="de-DE" sz="1800" dirty="0" smtClean="0">
                <a:latin typeface="+mj-lt"/>
                <a:ea typeface="Verdana" panose="020B0604030504040204" pitchFamily="34" charset="0"/>
                <a:cs typeface="Times New Roman" panose="02020603050405020304" pitchFamily="18" charset="0"/>
              </a:rPr>
              <a:t>, saftig, wenig gewürzt. Vorherrschende angenehme Säure, geringer Zuckergehalt</a:t>
            </a:r>
          </a:p>
          <a:p>
            <a:r>
              <a:rPr lang="de-DE" sz="1800" b="1" u="sng" dirty="0" smtClean="0">
                <a:latin typeface="+mj-lt"/>
                <a:ea typeface="Verdana" panose="020B0604030504040204" pitchFamily="34" charset="0"/>
                <a:cs typeface="Times New Roman" panose="02020603050405020304" pitchFamily="18" charset="0"/>
              </a:rPr>
              <a:t>Genussreife</a:t>
            </a:r>
            <a:r>
              <a:rPr lang="de-DE" sz="1800" dirty="0" smtClean="0">
                <a:latin typeface="+mj-lt"/>
                <a:ea typeface="Verdana" panose="020B0604030504040204" pitchFamily="34" charset="0"/>
                <a:cs typeface="Times New Roman" panose="02020603050405020304" pitchFamily="18" charset="0"/>
              </a:rPr>
              <a:t>: Ab Anfang Januar</a:t>
            </a:r>
          </a:p>
          <a:p>
            <a:r>
              <a:rPr lang="de-DE" sz="1800" b="1" i="1" dirty="0" smtClean="0">
                <a:latin typeface="+mj-lt"/>
                <a:ea typeface="Verdana" panose="020B0604030504040204" pitchFamily="34" charset="0"/>
                <a:cs typeface="Times New Roman" panose="02020603050405020304" pitchFamily="18" charset="0"/>
              </a:rPr>
              <a:t>Verwendung</a:t>
            </a:r>
            <a:r>
              <a:rPr lang="de-DE" sz="1800" dirty="0" smtClean="0">
                <a:latin typeface="+mj-lt"/>
                <a:ea typeface="Verdana" panose="020B0604030504040204" pitchFamily="34" charset="0"/>
                <a:cs typeface="Times New Roman" panose="02020603050405020304" pitchFamily="18" charset="0"/>
              </a:rPr>
              <a:t>: Tafel- und </a:t>
            </a:r>
            <a:r>
              <a:rPr lang="de-DE" sz="1800" dirty="0" err="1" smtClean="0">
                <a:latin typeface="+mj-lt"/>
                <a:ea typeface="Verdana" panose="020B0604030504040204" pitchFamily="34" charset="0"/>
                <a:cs typeface="Times New Roman" panose="02020603050405020304" pitchFamily="18" charset="0"/>
              </a:rPr>
              <a:t>Wirtchaftsapfel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05" r="15190"/>
          <a:stretch/>
        </p:blipFill>
        <p:spPr bwMode="auto">
          <a:xfrm>
            <a:off x="504379" y="161727"/>
            <a:ext cx="421984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0477"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Topaz</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Fruchtschale rot geflammt. Fruchtfleisch sehr saftig, aromatisch</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I</a:t>
            </a:r>
            <a:r>
              <a:rPr lang="de-DE" sz="1800" dirty="0" smtClean="0">
                <a:ea typeface="Verdana" panose="020B0604030504040204" pitchFamily="34" charset="0"/>
                <a:cs typeface="Times New Roman" panose="02020603050405020304" pitchFamily="18" charset="0"/>
              </a:rPr>
              <a:t>m </a:t>
            </a:r>
            <a:r>
              <a:rPr lang="de-DE" sz="1800" dirty="0">
                <a:ea typeface="Verdana" panose="020B0604030504040204" pitchFamily="34" charset="0"/>
                <a:cs typeface="Times New Roman" panose="02020603050405020304" pitchFamily="18" charset="0"/>
              </a:rPr>
              <a:t>November</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p>
        </p:txBody>
      </p:sp>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4543" y="305743"/>
            <a:ext cx="4500000" cy="3170099"/>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Gelber </a:t>
            </a:r>
            <a:r>
              <a:rPr lang="de-DE" sz="2000" b="1" dirty="0" err="1" smtClean="0">
                <a:latin typeface="+mj-lt"/>
                <a:ea typeface="Verdana" panose="020B0604030504040204" pitchFamily="34" charset="0"/>
                <a:cs typeface="Times New Roman" panose="02020603050405020304" pitchFamily="18" charset="0"/>
              </a:rPr>
              <a:t>Bellefleur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In New Jersey/USA Ende des 18. Jahrhunderts entstanden</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hochgebaut. Fruchtschale fettig, zitronengelb, Sonnenseite leicht gerötet. Fruchtfleisch gewürzt, ausgeglichenes Zucker-Säureverhältnis</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Tafelapfel, auch zur Verwertung</a:t>
            </a:r>
          </a:p>
        </p:txBody>
      </p:sp>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27" r="14185"/>
          <a:stretch/>
        </p:blipFill>
        <p:spPr bwMode="auto">
          <a:xfrm>
            <a:off x="576387" y="161727"/>
            <a:ext cx="415190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631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34543" y="521767"/>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Gelber Edelapfel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Um 1800 in </a:t>
            </a:r>
            <a:r>
              <a:rPr lang="de-DE" sz="1800" dirty="0" err="1" smtClean="0">
                <a:ea typeface="Verdana" panose="020B0604030504040204" pitchFamily="34" charset="0"/>
                <a:cs typeface="Times New Roman" panose="02020603050405020304" pitchFamily="18" charset="0"/>
              </a:rPr>
              <a:t>Downham</a:t>
            </a:r>
            <a:r>
              <a:rPr lang="de-DE" sz="1800" dirty="0" smtClean="0">
                <a:ea typeface="Verdana" panose="020B0604030504040204" pitchFamily="34" charset="0"/>
                <a:cs typeface="Times New Roman" panose="02020603050405020304" pitchFamily="18" charset="0"/>
              </a:rPr>
              <a:t>/England</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Schalenfarbe gelbgrün bis zitronengelb. Schwach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Fruchtfleisch aromatisch, erfrischende Säure</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September/Oktober</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Tafel- und Wirtschaftsapfel</a:t>
            </a:r>
          </a:p>
        </p:txBody>
      </p:sp>
    </p:spTree>
    <p:extLst>
      <p:ext uri="{BB962C8B-B14F-4D97-AF65-F5344CB8AC3E}">
        <p14:creationId xmlns:p14="http://schemas.microsoft.com/office/powerpoint/2010/main" val="300801413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67" r="20269"/>
          <a:stretch/>
        </p:blipFill>
        <p:spPr bwMode="auto">
          <a:xfrm>
            <a:off x="576387" y="161727"/>
            <a:ext cx="420513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4108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4543"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Gerlinde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Entstanden 1980 aus „</a:t>
            </a:r>
            <a:r>
              <a:rPr lang="de-DE" sz="1800" dirty="0" err="1" smtClean="0">
                <a:ea typeface="Verdana" panose="020B0604030504040204" pitchFamily="34" charset="0"/>
                <a:cs typeface="Times New Roman" panose="02020603050405020304" pitchFamily="18" charset="0"/>
              </a:rPr>
              <a:t>Elstar</a:t>
            </a:r>
            <a:r>
              <a:rPr lang="de-DE" sz="1800" dirty="0" smtClean="0">
                <a:ea typeface="Verdana" panose="020B0604030504040204" pitchFamily="34" charset="0"/>
                <a:cs typeface="Times New Roman" panose="02020603050405020304" pitchFamily="18" charset="0"/>
              </a:rPr>
              <a:t>“ und „TSR 15T3“</a:t>
            </a:r>
          </a:p>
          <a:p>
            <a:r>
              <a:rPr lang="de-DE" sz="1800" b="1" u="sng" dirty="0" smtClean="0">
                <a:ea typeface="Verdana" panose="020B0604030504040204" pitchFamily="34" charset="0"/>
                <a:cs typeface="Times New Roman" panose="02020603050405020304" pitchFamily="18" charset="0"/>
              </a:rPr>
              <a:t>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August bis Mitte September</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Vorwiegend Tafelsorte, eingeschränkt als Wirtschaftsapfel</a:t>
            </a:r>
          </a:p>
        </p:txBody>
      </p:sp>
    </p:spTree>
    <p:extLst>
      <p:ext uri="{BB962C8B-B14F-4D97-AF65-F5344CB8AC3E}">
        <p14:creationId xmlns:p14="http://schemas.microsoft.com/office/powerpoint/2010/main" val="1335707802"/>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3" r="11279"/>
          <a:stretch/>
        </p:blipFill>
        <p:spPr bwMode="auto">
          <a:xfrm>
            <a:off x="144338" y="161727"/>
            <a:ext cx="510890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5040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944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Gewürzluikenapfel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breitrund, leicht gerippt. Fruchtschale gelblichgrün, großflächig marmoriert und gestreift. Geruch ausgeprägt. Fruchtfleisch aromatisch, säuerlich mit ausreichend Zucker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p>
        </p:txBody>
      </p:sp>
    </p:spTree>
    <p:extLst>
      <p:ext uri="{BB962C8B-B14F-4D97-AF65-F5344CB8AC3E}">
        <p14:creationId xmlns:p14="http://schemas.microsoft.com/office/powerpoint/2010/main" val="409928610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12" r="12530"/>
          <a:stretch/>
        </p:blipFill>
        <p:spPr bwMode="auto">
          <a:xfrm>
            <a:off x="360363" y="161727"/>
            <a:ext cx="44845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84774"/>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2371"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Prinzenapfel/Glockenapfel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walzenförmig, gerippt. Fruchtschale hellgelb, zur Reifezeit großflächig gerötet und gestreift. Geruch deutlich. Fruchtfleisch sortentypisch gewürzt, angenehme Säure, ausreichend Zucker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Oktober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6614690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30" r="11038"/>
          <a:stretch/>
        </p:blipFill>
        <p:spPr bwMode="auto">
          <a:xfrm>
            <a:off x="288355" y="161727"/>
            <a:ext cx="472610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26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48" r="3583"/>
          <a:stretch/>
        </p:blipFill>
        <p:spPr bwMode="auto">
          <a:xfrm>
            <a:off x="225262" y="342087"/>
            <a:ext cx="4959637" cy="30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191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2371"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Gloria </a:t>
            </a:r>
            <a:r>
              <a:rPr lang="de-DE" sz="2000" b="1" dirty="0" err="1" smtClean="0">
                <a:latin typeface="+mj-lt"/>
                <a:ea typeface="Verdana" panose="020B0604030504040204" pitchFamily="34" charset="0"/>
                <a:cs typeface="Times New Roman" panose="02020603050405020304" pitchFamily="18" charset="0"/>
              </a:rPr>
              <a:t>Mundi</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sehr groß, rund, flach gerippt. Fruchtschale gelb. Geruch deutlich. Fruchtfleisch säuerlich, ausreichend Zucker</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Vorwiegend 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7411935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21" r="10112"/>
          <a:stretch/>
        </p:blipFill>
        <p:spPr bwMode="auto">
          <a:xfrm>
            <a:off x="360363" y="161727"/>
            <a:ext cx="455801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07541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161727"/>
            <a:ext cx="4500000" cy="344709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Gloster</a:t>
            </a:r>
            <a:r>
              <a:rPr lang="de-DE" sz="2000" b="1" dirty="0" smtClean="0">
                <a:latin typeface="+mj-lt"/>
                <a:ea typeface="Verdana" panose="020B0604030504040204" pitchFamily="34" charset="0"/>
                <a:cs typeface="Times New Roman" panose="02020603050405020304" pitchFamily="18" charset="0"/>
              </a:rPr>
              <a:t> 69</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 </a:t>
            </a:r>
            <a:r>
              <a:rPr lang="de-DE" sz="1800" dirty="0" smtClean="0">
                <a:ea typeface="Verdana" panose="020B0604030504040204" pitchFamily="34" charset="0"/>
                <a:cs typeface="Times New Roman" panose="02020603050405020304" pitchFamily="18" charset="0"/>
              </a:rPr>
              <a:t>Obstbaumversuchsanstalt </a:t>
            </a:r>
            <a:r>
              <a:rPr lang="de-DE" sz="1800" dirty="0" err="1" smtClean="0">
                <a:ea typeface="Verdana" panose="020B0604030504040204" pitchFamily="34" charset="0"/>
                <a:cs typeface="Times New Roman" panose="02020603050405020304" pitchFamily="18" charset="0"/>
              </a:rPr>
              <a:t>Jork</a:t>
            </a:r>
            <a:r>
              <a:rPr lang="de-DE" sz="1800" dirty="0" smtClean="0">
                <a:ea typeface="Verdana" panose="020B0604030504040204" pitchFamily="34" charset="0"/>
                <a:cs typeface="Times New Roman" panose="02020603050405020304" pitchFamily="18" charset="0"/>
              </a:rPr>
              <a:t>; Kreuzung von „Glockenapfel“ x „Richard </a:t>
            </a:r>
            <a:r>
              <a:rPr lang="de-DE" sz="1800" dirty="0" err="1" smtClean="0">
                <a:ea typeface="Verdana" panose="020B0604030504040204" pitchFamily="34" charset="0"/>
                <a:cs typeface="Times New Roman" panose="02020603050405020304" pitchFamily="18" charset="0"/>
              </a:rPr>
              <a:t>Delicious</a:t>
            </a:r>
            <a:r>
              <a:rPr lang="de-DE" sz="1800" dirty="0" smtClean="0">
                <a:ea typeface="Verdana" panose="020B0604030504040204" pitchFamily="34" charset="0"/>
                <a:cs typeface="Times New Roman" panose="02020603050405020304" pitchFamily="18" charset="0"/>
              </a:rPr>
              <a:t>“</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hochgebaut, kräftig gerippt. Fruchtschale gelblichgrün, Deckfarbe ganzflächig, </a:t>
            </a:r>
            <a:r>
              <a:rPr lang="de-DE" sz="1800" dirty="0" err="1" smtClean="0">
                <a:ea typeface="Verdana" panose="020B0604030504040204" pitchFamily="34" charset="0"/>
                <a:cs typeface="Times New Roman" panose="02020603050405020304" pitchFamily="18" charset="0"/>
              </a:rPr>
              <a:t>bläulichrot</a:t>
            </a:r>
            <a:r>
              <a:rPr lang="de-DE" sz="1800" dirty="0" smtClean="0">
                <a:ea typeface="Verdana" panose="020B0604030504040204" pitchFamily="34" charset="0"/>
                <a:cs typeface="Times New Roman" panose="02020603050405020304" pitchFamily="18" charset="0"/>
              </a:rPr>
              <a:t>. Fruchtfleisch aromatisch, feinsäuerlich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3102172"/>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83" r="10311"/>
          <a:stretch/>
        </p:blipFill>
        <p:spPr bwMode="auto">
          <a:xfrm>
            <a:off x="216347" y="161727"/>
            <a:ext cx="496167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564294"/>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305743"/>
            <a:ext cx="4500000" cy="3170099"/>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Golden </a:t>
            </a:r>
            <a:r>
              <a:rPr lang="de-DE" sz="2000" b="1" dirty="0" err="1" smtClean="0">
                <a:latin typeface="+mj-lt"/>
                <a:ea typeface="Verdana" panose="020B0604030504040204" pitchFamily="34" charset="0"/>
                <a:cs typeface="Times New Roman" panose="02020603050405020304" pitchFamily="18" charset="0"/>
              </a:rPr>
              <a:t>Delicious</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Um 1890 in </a:t>
            </a:r>
            <a:r>
              <a:rPr lang="de-DE" sz="1800" dirty="0" err="1" smtClean="0">
                <a:ea typeface="Verdana" panose="020B0604030504040204" pitchFamily="34" charset="0"/>
                <a:cs typeface="Times New Roman" panose="02020603050405020304" pitchFamily="18" charset="0"/>
              </a:rPr>
              <a:t>Westvirginia</a:t>
            </a:r>
            <a:r>
              <a:rPr lang="de-DE" sz="1800" dirty="0" smtClean="0">
                <a:ea typeface="Verdana" panose="020B0604030504040204" pitchFamily="34" charset="0"/>
                <a:cs typeface="Times New Roman" panose="02020603050405020304" pitchFamily="18" charset="0"/>
              </a:rPr>
              <a:t>/USA entstanden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hochgebaut, leicht gerippt. Fruchtschale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Schalenfarbe goldgelb, Sonnenseite manchmal leicht gerötet. Fruchtfleisch gewürzt, edelaromatisch, süß mit wenig Säure</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65616302"/>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10" r="8903"/>
          <a:stretch/>
        </p:blipFill>
        <p:spPr bwMode="auto">
          <a:xfrm>
            <a:off x="216347" y="189320"/>
            <a:ext cx="488148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33657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Goldgulderling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kegelförmig, gerippt. Fruchtschale grünlichgelb, Sonnenseite manchmal leicht gerötet. Leicht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Geruch deutlich. Fruchtfleisch gewürzt, vorherrschende Säure, viel Zucker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49704950"/>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36" r="11278"/>
          <a:stretch/>
        </p:blipFill>
        <p:spPr bwMode="auto">
          <a:xfrm>
            <a:off x="288355" y="161727"/>
            <a:ext cx="481444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2983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0227" y="1457871"/>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Goldjuwel</a:t>
            </a: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6617748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4" r="3824"/>
          <a:stretch/>
        </p:blipFill>
        <p:spPr bwMode="auto">
          <a:xfrm>
            <a:off x="144339" y="161727"/>
            <a:ext cx="507263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10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11193"/>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Trennfurter</a:t>
            </a:r>
            <a:r>
              <a:rPr lang="de-DE" sz="2000" b="1" dirty="0" smtClean="0">
                <a:latin typeface="+mj-lt"/>
                <a:ea typeface="Verdana" panose="020B0604030504040204" pitchFamily="34" charset="0"/>
                <a:cs typeface="Times New Roman" panose="02020603050405020304" pitchFamily="18" charset="0"/>
              </a:rPr>
              <a:t> Goldrenette</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hochgebaut. Fruchtschale gelbgrün, später rötlichgelb, Sonnseite leicht gestreift. Fruchtfleisch süßsäuerlich.</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Januar bis März</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Sehr guter Tafel- und Wirtschaftsapfel</a:t>
            </a:r>
          </a:p>
        </p:txBody>
      </p:sp>
    </p:spTree>
    <p:extLst>
      <p:ext uri="{BB962C8B-B14F-4D97-AF65-F5344CB8AC3E}">
        <p14:creationId xmlns:p14="http://schemas.microsoft.com/office/powerpoint/2010/main" val="10793191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881807"/>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Goldparmäne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Mittelgroße, goldgelbe und rotgestreifte Frucht. Anfällig für Schorf</a:t>
            </a:r>
          </a:p>
          <a:p>
            <a:r>
              <a:rPr lang="de-DE" sz="1800" b="1" u="sng" dirty="0" smtClean="0">
                <a:ea typeface="Verdana" panose="020B0604030504040204" pitchFamily="34" charset="0"/>
                <a:cs typeface="Times New Roman" panose="02020603050405020304" pitchFamily="18" charset="0"/>
              </a:rPr>
              <a:t>Baumreife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Wertvoller 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6235805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51" r="7163"/>
          <a:stretch/>
        </p:blipFill>
        <p:spPr bwMode="auto">
          <a:xfrm>
            <a:off x="144339" y="161727"/>
            <a:ext cx="509418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8533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8680"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Goldrenette Freiherr von </a:t>
            </a:r>
            <a:r>
              <a:rPr lang="de-DE" sz="2000" b="1" dirty="0" err="1" smtClean="0">
                <a:latin typeface="+mj-lt"/>
                <a:ea typeface="Verdana" panose="020B0604030504040204" pitchFamily="34" charset="0"/>
                <a:cs typeface="Times New Roman" panose="02020603050405020304" pitchFamily="18" charset="0"/>
              </a:rPr>
              <a:t>Berlepsch</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flachrund, gerippt, Fruchtschale goldgelb, Sonnenseite marmoriert und leicht gestreift. Fruchtfleisch aromatisch, ausgeglichenes Zucker-Säureverhältnis</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8623508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5" r="12733"/>
          <a:stretch/>
        </p:blipFill>
        <p:spPr bwMode="auto">
          <a:xfrm>
            <a:off x="216347" y="161727"/>
            <a:ext cx="485861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0853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23620"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Steirische Schafsnase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Entstehung um 1800 in der Steiermark</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hochgebaut bis walzenförmig, schwach kantig. Fruchtschale hellgelb, zur Reifezeit verwaschen gerötet und gestreift. Fruchtfleisch süßsäuerlich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8108210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72" r="8419"/>
          <a:stretch/>
        </p:blipFill>
        <p:spPr bwMode="auto">
          <a:xfrm>
            <a:off x="62388" y="161727"/>
            <a:ext cx="520496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5788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8897"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Rheinische Schafsnase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groß, kegelförmig, schwach gerippt. Fruchtschale hellgelb, zur Reifezeit gerötet und intensiv gestreift. Geruch deutlich. Fruchtfleisch mit angenehmer Säure</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0249589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48" r="10709"/>
          <a:stretch/>
        </p:blipFill>
        <p:spPr bwMode="auto">
          <a:xfrm>
            <a:off x="504379" y="161727"/>
            <a:ext cx="425496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2878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161727"/>
            <a:ext cx="4500000" cy="344709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Dülmener</a:t>
            </a:r>
            <a:r>
              <a:rPr lang="de-DE" sz="2000" b="1" dirty="0" smtClean="0">
                <a:latin typeface="+mj-lt"/>
                <a:ea typeface="Verdana" panose="020B0604030504040204" pitchFamily="34" charset="0"/>
                <a:cs typeface="Times New Roman" panose="02020603050405020304" pitchFamily="18" charset="0"/>
              </a:rPr>
              <a:t> Herbstrosenapfel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Entstehung 1870 in Dülmen/Westfalen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breit und mit kräftige Rippen. Fruchtschale fettig, gelblichgrün bis rötlichgelb. Zur Reifezeit gestreift. Geruch ausgeprägt. Fruchtfleisch gewürzt, ausgewogenes Zucker-Säureverhältnis</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57760890"/>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651"/>
          <a:stretch/>
        </p:blipFill>
        <p:spPr bwMode="auto">
          <a:xfrm>
            <a:off x="360363" y="161727"/>
            <a:ext cx="463487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89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78" r="6193"/>
          <a:stretch/>
        </p:blipFill>
        <p:spPr bwMode="auto">
          <a:xfrm>
            <a:off x="611560" y="476672"/>
            <a:ext cx="4254187"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3620" y="44975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EB 2</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Vollschwester zu der Sorte BERLEIS</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gleichmäßig geformt mit Höckern, grüngelbe Grundfarbe, etwas rötlich angehaucht. Säurebetont mit hohem Zuckergehalt. In Wuchsform dem </a:t>
            </a:r>
            <a:r>
              <a:rPr lang="de-DE" sz="1800" dirty="0" err="1" smtClean="0">
                <a:ea typeface="Verdana" panose="020B0604030504040204" pitchFamily="34" charset="0"/>
                <a:cs typeface="Times New Roman" panose="02020603050405020304" pitchFamily="18" charset="0"/>
              </a:rPr>
              <a:t>Berleis</a:t>
            </a:r>
            <a:r>
              <a:rPr lang="de-DE" sz="1800" dirty="0" smtClean="0">
                <a:ea typeface="Verdana" panose="020B0604030504040204" pitchFamily="34" charset="0"/>
                <a:cs typeface="Times New Roman" panose="02020603050405020304" pitchFamily="18" charset="0"/>
              </a:rPr>
              <a:t> sehr ähnlich, nur etwas schwächer</a:t>
            </a: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61766576"/>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4" r="4970"/>
          <a:stretch/>
        </p:blipFill>
        <p:spPr bwMode="auto">
          <a:xfrm>
            <a:off x="288355" y="161727"/>
            <a:ext cx="472610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492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Elstar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err="1" smtClean="0">
                <a:ea typeface="Verdana" panose="020B0604030504040204" pitchFamily="34" charset="0"/>
                <a:cs typeface="Times New Roman" panose="02020603050405020304" pitchFamily="18" charset="0"/>
              </a:rPr>
              <a:t>Wageningen</a:t>
            </a:r>
            <a:r>
              <a:rPr lang="de-DE" sz="1800" dirty="0" smtClean="0">
                <a:ea typeface="Verdana" panose="020B0604030504040204" pitchFamily="34" charset="0"/>
                <a:cs typeface="Times New Roman" panose="02020603050405020304" pitchFamily="18" charset="0"/>
              </a:rPr>
              <a:t>/Holland</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kantig rundlich. Fruchtschale gelb, Deckfarbe großflächig, schwach gestreift. Fruchtfleisch aromatisch, ausgewogenes Zucker-Säureverhältnis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1312334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69" r="4469"/>
          <a:stretch/>
        </p:blipFill>
        <p:spPr bwMode="auto">
          <a:xfrm>
            <a:off x="288355" y="161727"/>
            <a:ext cx="472789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4948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0227" y="1457871"/>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Erbacher Mostapfel</a:t>
            </a: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80643480"/>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77" t="1110" r="4158" b="-1110"/>
          <a:stretch/>
        </p:blipFill>
        <p:spPr bwMode="auto">
          <a:xfrm>
            <a:off x="288355" y="198874"/>
            <a:ext cx="472295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334035"/>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0227" y="1457871"/>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Falchs</a:t>
            </a:r>
            <a:r>
              <a:rPr lang="de-DE" sz="2000" b="1" dirty="0" smtClean="0">
                <a:latin typeface="+mj-lt"/>
                <a:ea typeface="Verdana" panose="020B0604030504040204" pitchFamily="34" charset="0"/>
                <a:cs typeface="Times New Roman" panose="02020603050405020304" pitchFamily="18" charset="0"/>
              </a:rPr>
              <a:t> </a:t>
            </a:r>
            <a:r>
              <a:rPr lang="de-DE" sz="2000" b="1" dirty="0" err="1" smtClean="0">
                <a:latin typeface="+mj-lt"/>
                <a:ea typeface="Verdana" panose="020B0604030504040204" pitchFamily="34" charset="0"/>
                <a:cs typeface="Times New Roman" panose="02020603050405020304" pitchFamily="18" charset="0"/>
              </a:rPr>
              <a:t>Gulderling</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54549692"/>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58"/>
          <a:stretch/>
        </p:blipFill>
        <p:spPr bwMode="auto">
          <a:xfrm>
            <a:off x="216347" y="161727"/>
            <a:ext cx="491667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824341"/>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Fießers</a:t>
            </a:r>
            <a:r>
              <a:rPr lang="de-DE" sz="2000" b="1" dirty="0" smtClean="0">
                <a:latin typeface="+mj-lt"/>
                <a:ea typeface="Verdana" panose="020B0604030504040204" pitchFamily="34" charset="0"/>
                <a:cs typeface="Times New Roman" panose="02020603050405020304" pitchFamily="18" charset="0"/>
              </a:rPr>
              <a:t> Erstling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Entstehung 1896 bei Baden-Baden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sehr groß, abgestumpft rund, leicht gerippt. Schalenfarbe gelb, Sonnenseite gerötet und leicht gestreift. Fruchtfleisch weinsäuerlich </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Februar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8260623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4246" y="171564"/>
            <a:ext cx="513000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974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4" r="10112"/>
          <a:stretch/>
        </p:blipFill>
        <p:spPr bwMode="auto">
          <a:xfrm>
            <a:off x="350553" y="161727"/>
            <a:ext cx="469033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11192"/>
            <a:ext cx="4500000" cy="25200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TSR 29</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mittelstarker Wuchs: außerordentlich reiche und stetige Erträge. Mittelgroße bis große, grüngelbe leicht bis mittelmäßig </a:t>
            </a:r>
            <a:r>
              <a:rPr lang="de-DE" sz="1800" dirty="0" err="1" smtClean="0">
                <a:ea typeface="Verdana" panose="020B0604030504040204" pitchFamily="34" charset="0"/>
                <a:cs typeface="Times New Roman" panose="02020603050405020304" pitchFamily="18" charset="0"/>
              </a:rPr>
              <a:t>berostete</a:t>
            </a:r>
            <a:r>
              <a:rPr lang="de-DE" sz="1800" dirty="0" smtClean="0">
                <a:ea typeface="Verdana" panose="020B0604030504040204" pitchFamily="34" charset="0"/>
                <a:cs typeface="Times New Roman" panose="02020603050405020304" pitchFamily="18" charset="0"/>
              </a:rPr>
              <a:t>, süß, saftige Früchte. </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Oktober bis </a:t>
            </a:r>
            <a:r>
              <a:rPr lang="de-DE" sz="1800" dirty="0">
                <a:latin typeface="+mj-lt"/>
                <a:ea typeface="Verdana" panose="020B0604030504040204" pitchFamily="34" charset="0"/>
                <a:cs typeface="Times New Roman" panose="02020603050405020304" pitchFamily="18" charset="0"/>
              </a:rPr>
              <a:t>J</a:t>
            </a:r>
            <a:r>
              <a:rPr lang="de-DE" sz="1800" dirty="0" smtClean="0">
                <a:latin typeface="+mj-lt"/>
                <a:ea typeface="Verdana" panose="020B0604030504040204" pitchFamily="34" charset="0"/>
                <a:cs typeface="Times New Roman" panose="02020603050405020304" pitchFamily="18" charset="0"/>
              </a:rPr>
              <a:t>anuar</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793191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2394"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Florina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Frankreich</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rotbackig. Fruchtfleisch leicht süß, aromatisch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November</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2471775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399" y="173324"/>
            <a:ext cx="513000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6809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0227" y="1457871"/>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Freiherr von </a:t>
            </a:r>
            <a:r>
              <a:rPr lang="de-DE" sz="2000" b="1" dirty="0" err="1" smtClean="0">
                <a:latin typeface="+mj-lt"/>
                <a:ea typeface="Verdana" panose="020B0604030504040204" pitchFamily="34" charset="0"/>
                <a:cs typeface="Times New Roman" panose="02020603050405020304" pitchFamily="18" charset="0"/>
              </a:rPr>
              <a:t>Hallberg</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07706208"/>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12"/>
          <a:stretch/>
        </p:blipFill>
        <p:spPr bwMode="auto">
          <a:xfrm>
            <a:off x="216347" y="185477"/>
            <a:ext cx="487798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011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1241847"/>
            <a:ext cx="4500000" cy="95410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Berlapfel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aus </a:t>
            </a:r>
            <a:r>
              <a:rPr lang="de-DE" sz="1800" dirty="0" err="1" smtClean="0">
                <a:ea typeface="Verdana" panose="020B0604030504040204" pitchFamily="34" charset="0"/>
                <a:cs typeface="Times New Roman" panose="02020603050405020304" pitchFamily="18" charset="0"/>
              </a:rPr>
              <a:t>Ohlstadt</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60655759"/>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52"/>
          <a:stretch/>
        </p:blipFill>
        <p:spPr bwMode="auto">
          <a:xfrm>
            <a:off x="144339" y="173602"/>
            <a:ext cx="501959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82718"/>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9231" y="1385863"/>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Braumüller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40472900"/>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5396" y="173602"/>
            <a:ext cx="513000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41583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713712"/>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Eberfinger </a:t>
            </a:r>
            <a:r>
              <a:rPr lang="de-DE" sz="2000" b="1" dirty="0" err="1" smtClean="0">
                <a:latin typeface="+mj-lt"/>
                <a:ea typeface="Verdana" panose="020B0604030504040204" pitchFamily="34" charset="0"/>
                <a:cs typeface="Times New Roman" panose="02020603050405020304" pitchFamily="18" charset="0"/>
              </a:rPr>
              <a:t>Magdalehnenapfel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err="1" smtClean="0">
                <a:ea typeface="Verdana" panose="020B0604030504040204" pitchFamily="34" charset="0"/>
                <a:cs typeface="Times New Roman" panose="02020603050405020304" pitchFamily="18" charset="0"/>
              </a:rPr>
              <a:t>Eberfing</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flächig rot. Fleisch sehr fest und saftig mit säuerlicher Note</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bis in den Juli des nächsten Jahres</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5456773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9" r="4731"/>
          <a:stretch/>
        </p:blipFill>
        <p:spPr bwMode="auto">
          <a:xfrm>
            <a:off x="276480" y="173602"/>
            <a:ext cx="477857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115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67" r="12122"/>
          <a:stretch/>
        </p:blipFill>
        <p:spPr bwMode="auto">
          <a:xfrm>
            <a:off x="272635" y="161727"/>
            <a:ext cx="484025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1241847"/>
            <a:ext cx="4500000" cy="95410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Grabenschuster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aus </a:t>
            </a:r>
            <a:r>
              <a:rPr lang="de-DE" sz="1800" dirty="0" err="1" smtClean="0">
                <a:ea typeface="Verdana" panose="020B0604030504040204" pitchFamily="34" charset="0"/>
                <a:cs typeface="Times New Roman" panose="02020603050405020304" pitchFamily="18" charset="0"/>
              </a:rPr>
              <a:t>Ohlstadt</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68292341"/>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5000" y="173602"/>
            <a:ext cx="513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95287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1157964"/>
            <a:ext cx="4500000" cy="123110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Hügelsharter</a:t>
            </a:r>
            <a:r>
              <a:rPr lang="de-DE" sz="2000" b="1" dirty="0" smtClean="0">
                <a:latin typeface="+mj-lt"/>
                <a:ea typeface="Verdana" panose="020B0604030504040204" pitchFamily="34" charset="0"/>
                <a:cs typeface="Times New Roman" panose="02020603050405020304" pitchFamily="18" charset="0"/>
              </a:rPr>
              <a:t> Gravensteiner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November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73598192"/>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4239" y="174360"/>
            <a:ext cx="512999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963697"/>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04652" y="1241847"/>
            <a:ext cx="4500000" cy="95410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Kastenapfel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aus </a:t>
            </a:r>
            <a:r>
              <a:rPr lang="de-DE" sz="1800" dirty="0" err="1" smtClean="0">
                <a:ea typeface="Verdana" panose="020B0604030504040204" pitchFamily="34" charset="0"/>
                <a:cs typeface="Times New Roman" panose="02020603050405020304" pitchFamily="18" charset="0"/>
              </a:rPr>
              <a:t>Untersöchering</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54702629"/>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256"/>
          <a:stretch/>
        </p:blipFill>
        <p:spPr bwMode="auto">
          <a:xfrm>
            <a:off x="216347" y="173602"/>
            <a:ext cx="486034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48602"/>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1097831"/>
            <a:ext cx="4500000" cy="1508105"/>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Pfahlinger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bis Ende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 Massenträger, Winterapfel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48894357"/>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2" r="5305"/>
          <a:stretch/>
        </p:blipFill>
        <p:spPr bwMode="auto">
          <a:xfrm>
            <a:off x="281782" y="186235"/>
            <a:ext cx="471976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76920"/>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6527" y="1002073"/>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Pollinger</a:t>
            </a:r>
            <a:r>
              <a:rPr lang="de-DE" sz="2000" b="1" dirty="0" smtClean="0">
                <a:latin typeface="+mj-lt"/>
                <a:ea typeface="Verdana" panose="020B0604030504040204" pitchFamily="34" charset="0"/>
                <a:cs typeface="Times New Roman" panose="02020603050405020304" pitchFamily="18" charset="0"/>
              </a:rPr>
              <a:t> Klosterapfel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Südbayern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abgestumpft rund, gerippt. Fruchtschale gelb. Zur Reifezeit großflächig gerötet und leicht gestreift</a:t>
            </a:r>
          </a:p>
        </p:txBody>
      </p:sp>
    </p:spTree>
    <p:extLst>
      <p:ext uri="{BB962C8B-B14F-4D97-AF65-F5344CB8AC3E}">
        <p14:creationId xmlns:p14="http://schemas.microsoft.com/office/powerpoint/2010/main" val="1982787171"/>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2" t="1110" r="-3712" b="-1110"/>
          <a:stretch/>
        </p:blipFill>
        <p:spPr bwMode="auto">
          <a:xfrm>
            <a:off x="187364" y="198110"/>
            <a:ext cx="512999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20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75280"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Super Manga</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Gilt als größter Apfel der Welt </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Oktober </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November</a:t>
            </a:r>
          </a:p>
          <a:p>
            <a:r>
              <a:rPr lang="de-DE" sz="1800" b="1" u="sng" dirty="0" smtClean="0">
                <a:latin typeface="+mj-lt"/>
                <a:ea typeface="Verdana" panose="020B0604030504040204" pitchFamily="34" charset="0"/>
                <a:cs typeface="Times New Roman" panose="02020603050405020304" pitchFamily="18" charset="0"/>
              </a:rPr>
              <a:t>Haltbarkeit</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 Bis März</a:t>
            </a:r>
            <a:br>
              <a:rPr lang="de-DE" sz="1800" dirty="0" smtClean="0">
                <a:latin typeface="+mj-lt"/>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a:t>
            </a:r>
            <a:r>
              <a:rPr lang="de-DE" sz="1800" dirty="0">
                <a:ea typeface="Verdana" panose="020B0604030504040204" pitchFamily="34" charset="0"/>
                <a:cs typeface="Times New Roman" panose="02020603050405020304" pitchFamily="18" charset="0"/>
              </a:rPr>
              <a:t>  Tafel- und Wirtschaftsapfel </a:t>
            </a:r>
          </a:p>
        </p:txBody>
      </p:sp>
    </p:spTree>
    <p:extLst>
      <p:ext uri="{BB962C8B-B14F-4D97-AF65-F5344CB8AC3E}">
        <p14:creationId xmlns:p14="http://schemas.microsoft.com/office/powerpoint/2010/main" val="10793191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1241847"/>
            <a:ext cx="4500000" cy="95410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aus </a:t>
            </a:r>
            <a:r>
              <a:rPr lang="de-DE" sz="2000" b="1" dirty="0" err="1" smtClean="0">
                <a:latin typeface="+mj-lt"/>
                <a:ea typeface="Verdana" panose="020B0604030504040204" pitchFamily="34" charset="0"/>
                <a:cs typeface="Times New Roman" panose="02020603050405020304" pitchFamily="18" charset="0"/>
              </a:rPr>
              <a:t>Gebenhofen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aus dem Allgäu</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9135065"/>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52" r="3872"/>
          <a:stretch/>
        </p:blipFill>
        <p:spPr bwMode="auto">
          <a:xfrm>
            <a:off x="288355" y="161727"/>
            <a:ext cx="474916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65746"/>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Steeb‘s</a:t>
            </a:r>
            <a:r>
              <a:rPr lang="de-DE" sz="2000" b="1" dirty="0" smtClean="0">
                <a:latin typeface="+mj-lt"/>
                <a:ea typeface="Verdana" panose="020B0604030504040204" pitchFamily="34" charset="0"/>
                <a:cs typeface="Times New Roman" panose="02020603050405020304" pitchFamily="18" charset="0"/>
              </a:rPr>
              <a:t> Unerreicht</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Unbekannt, benannt nach dem Schulrat Steeb aus </a:t>
            </a:r>
            <a:r>
              <a:rPr lang="de-DE" sz="1800" dirty="0" err="1" smtClean="0">
                <a:ea typeface="Verdana" panose="020B0604030504040204" pitchFamily="34" charset="0"/>
                <a:cs typeface="Times New Roman" panose="02020603050405020304" pitchFamily="18" charset="0"/>
              </a:rPr>
              <a:t>Greifenberg</a:t>
            </a:r>
            <a:r>
              <a:rPr lang="de-DE" sz="1800" dirty="0" smtClean="0">
                <a:ea typeface="Verdana" panose="020B0604030504040204" pitchFamily="34" charset="0"/>
                <a:cs typeface="Times New Roman" panose="02020603050405020304" pitchFamily="18" charset="0"/>
              </a:rPr>
              <a:t>, Landkreis Landsberg/Lech: Möglicherweise hat Herr Steeb den Apfel in seiner Baumschule 1920 selbst gezogen</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511534849"/>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523" y="186235"/>
            <a:ext cx="513000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818897"/>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713712"/>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Wachsrenette von </a:t>
            </a:r>
            <a:r>
              <a:rPr lang="de-DE" sz="2000" b="1" dirty="0" err="1" smtClean="0">
                <a:latin typeface="+mj-lt"/>
                <a:ea typeface="Verdana" panose="020B0604030504040204" pitchFamily="34" charset="0"/>
                <a:cs typeface="Times New Roman" panose="02020603050405020304" pitchFamily="18" charset="0"/>
              </a:rPr>
              <a:t>Benediktbeuren</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des bayerischen Voralpenlandes</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Frucht mittelgroß bis groß, rund. Fruchtschale gelb, Fruchtfleisch vorherrschend süß</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996803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8714" y="161727"/>
            <a:ext cx="513000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880085"/>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713712"/>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Wildsteiger</a:t>
            </a:r>
            <a:r>
              <a:rPr lang="de-DE" sz="2000" b="1" dirty="0" smtClean="0">
                <a:latin typeface="+mj-lt"/>
                <a:ea typeface="Verdana" panose="020B0604030504040204" pitchFamily="34" charset="0"/>
                <a:cs typeface="Times New Roman" panose="02020603050405020304" pitchFamily="18" charset="0"/>
              </a:rPr>
              <a:t> Jubiläumsapfel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Um 1950, gezogen von Leonhard Schilcher/Wildsteig</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Anfang September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September bis November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a:t>
            </a:r>
            <a:r>
              <a:rPr lang="de-DE" sz="1800" dirty="0" smtClean="0">
                <a:ea typeface="Verdana" panose="020B0604030504040204" pitchFamily="34" charset="0"/>
                <a:cs typeface="Times New Roman" panose="02020603050405020304" pitchFamily="18" charset="0"/>
              </a:rPr>
              <a:t>aftiger Wirtschaftsapfel, besonders für Kompott bestens geeignet</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33064538"/>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0363"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8315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Adams Parmäne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England</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Schale gelb, </a:t>
            </a:r>
            <a:r>
              <a:rPr lang="de-DE" sz="1800" dirty="0" err="1" smtClean="0">
                <a:ea typeface="Verdana" panose="020B0604030504040204" pitchFamily="34" charset="0"/>
                <a:cs typeface="Times New Roman" panose="02020603050405020304" pitchFamily="18" charset="0"/>
              </a:rPr>
              <a:t>sonnenseits</a:t>
            </a:r>
            <a:r>
              <a:rPr lang="de-DE" sz="1800" dirty="0" smtClean="0">
                <a:ea typeface="Verdana" panose="020B0604030504040204" pitchFamily="34" charset="0"/>
                <a:cs typeface="Times New Roman" panose="02020603050405020304" pitchFamily="18" charset="0"/>
              </a:rPr>
              <a:t> gerötet, manchmal gestreift. Schalenpunkte mit auffallend hellem Hof. Fleisch fein, genügend saftig, zitronenartig gewürzt</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08648044"/>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746"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4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01" r="8615"/>
          <a:stretch/>
        </p:blipFill>
        <p:spPr bwMode="auto">
          <a:xfrm>
            <a:off x="434173" y="161727"/>
            <a:ext cx="453470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191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450517"/>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Ahrista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Ahrensburg 1994</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bis groß, abgestumpft bis hochgebaut, schwache Kanten. Grundfarbe gelb, Deckfarbe ganzflächig, verwaschen. Leichte </a:t>
            </a:r>
            <a:r>
              <a:rPr lang="de-DE" sz="1800" dirty="0" err="1" smtClean="0">
                <a:ea typeface="Verdana" panose="020B0604030504040204" pitchFamily="34" charset="0"/>
                <a:cs typeface="Times New Roman" panose="02020603050405020304" pitchFamily="18" charset="0"/>
              </a:rPr>
              <a:t>Berostungen</a:t>
            </a:r>
            <a:r>
              <a:rPr lang="de-DE" sz="1800" dirty="0" smtClean="0">
                <a:ea typeface="Verdana" panose="020B0604030504040204" pitchFamily="34" charset="0"/>
                <a:cs typeface="Times New Roman" panose="02020603050405020304" pitchFamily="18" charset="0"/>
              </a:rPr>
              <a:t>. Fruchtfleisch süßsauer</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August bis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61542464"/>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9446" y="193499"/>
            <a:ext cx="456000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7054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2615"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Alantapfel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klein, daher nur für den Hausgarten</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Oktober bis Februar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14597568"/>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6650" y="173602"/>
            <a:ext cx="456000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23535"/>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Alkmene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err="1" smtClean="0">
                <a:ea typeface="Verdana" panose="020B0604030504040204" pitchFamily="34" charset="0"/>
                <a:cs typeface="Times New Roman" panose="02020603050405020304" pitchFamily="18" charset="0"/>
              </a:rPr>
              <a:t>Müncheberg</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Anbau</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B</a:t>
            </a:r>
            <a:r>
              <a:rPr lang="de-DE" sz="1800" dirty="0" smtClean="0">
                <a:ea typeface="Verdana" panose="020B0604030504040204" pitchFamily="34" charset="0"/>
                <a:cs typeface="Times New Roman" panose="02020603050405020304" pitchFamily="18" charset="0"/>
              </a:rPr>
              <a:t>is 400 m</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November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32946661"/>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113"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8905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9057" y="1385863"/>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Alnarps</a:t>
            </a:r>
            <a:r>
              <a:rPr lang="de-DE" sz="2000" b="1" dirty="0" smtClean="0">
                <a:latin typeface="+mj-lt"/>
                <a:ea typeface="Verdana" panose="020B0604030504040204" pitchFamily="34" charset="0"/>
                <a:cs typeface="Times New Roman" panose="02020603050405020304" pitchFamily="18" charset="0"/>
              </a:rPr>
              <a:t> </a:t>
            </a:r>
            <a:r>
              <a:rPr lang="de-DE" sz="2000" b="1" dirty="0" err="1" smtClean="0">
                <a:latin typeface="+mj-lt"/>
                <a:ea typeface="Verdana" panose="020B0604030504040204" pitchFamily="34" charset="0"/>
                <a:cs typeface="Times New Roman" panose="02020603050405020304" pitchFamily="18" charset="0"/>
              </a:rPr>
              <a:t>Favorite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9104207"/>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113" y="198110"/>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62440"/>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2615" y="1169839"/>
            <a:ext cx="4500000" cy="123110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Altländer </a:t>
            </a:r>
            <a:r>
              <a:rPr lang="de-DE" sz="2000" b="1" dirty="0" err="1" smtClean="0">
                <a:latin typeface="+mj-lt"/>
                <a:ea typeface="Verdana" panose="020B0604030504040204" pitchFamily="34" charset="0"/>
                <a:cs typeface="Times New Roman" panose="02020603050405020304" pitchFamily="18" charset="0"/>
              </a:rPr>
              <a:t>Pfannkuchenapfel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Stammt aus dem Alten Land</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März bis Juni</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7000241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113" y="161727"/>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34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78210"/>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Steirischer </a:t>
            </a:r>
            <a:r>
              <a:rPr lang="de-DE" sz="2000" b="1" dirty="0" err="1" smtClean="0">
                <a:latin typeface="+mj-lt"/>
                <a:ea typeface="Verdana" panose="020B0604030504040204" pitchFamily="34" charset="0"/>
                <a:cs typeface="Times New Roman" panose="02020603050405020304" pitchFamily="18" charset="0"/>
              </a:rPr>
              <a:t>Maschanzker</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Sehr alte Sorte für Höhenlagen. Frucht klein bis mittegroß, breitrund bis hochgebaut. Fruchtschale gelb, Sonnseite leicht gerötet. Häufig </a:t>
            </a:r>
            <a:r>
              <a:rPr lang="de-DE" sz="1800" dirty="0" err="1" smtClean="0">
                <a:ea typeface="Verdana" panose="020B0604030504040204" pitchFamily="34" charset="0"/>
                <a:cs typeface="Times New Roman" panose="02020603050405020304" pitchFamily="18" charset="0"/>
              </a:rPr>
              <a:t>Berostungen</a:t>
            </a:r>
            <a:r>
              <a:rPr lang="de-DE" sz="1800" dirty="0" smtClean="0">
                <a:ea typeface="Verdana" panose="020B0604030504040204" pitchFamily="34" charset="0"/>
                <a:cs typeface="Times New Roman" panose="02020603050405020304" pitchFamily="18" charset="0"/>
              </a:rPr>
              <a:t> und Warzen- Fruchtfleisch gewürzt, vorherrschend süß.</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Dezember bis Mai</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p>
        </p:txBody>
      </p:sp>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Ananasrenette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klein bis mittelgroß. Schale glatt, hellgelb. Fleisch sehr aromatisch</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Februar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88285117"/>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2238"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36390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676142"/>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Angold</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Tschechien; Kreuzung aus </a:t>
            </a:r>
            <a:r>
              <a:rPr lang="de-DE" sz="1800" dirty="0" err="1" smtClean="0">
                <a:ea typeface="Verdana" panose="020B0604030504040204" pitchFamily="34" charset="0"/>
                <a:cs typeface="Times New Roman" panose="02020603050405020304" pitchFamily="18" charset="0"/>
              </a:rPr>
              <a:t>Antonovka</a:t>
            </a:r>
            <a:r>
              <a:rPr lang="de-DE" sz="1800" dirty="0" smtClean="0">
                <a:ea typeface="Verdana" panose="020B0604030504040204" pitchFamily="34" charset="0"/>
                <a:cs typeface="Times New Roman" panose="02020603050405020304" pitchFamily="18" charset="0"/>
              </a:rPr>
              <a:t> x Golden </a:t>
            </a:r>
            <a:r>
              <a:rPr lang="de-DE" sz="1800" dirty="0" err="1" smtClean="0">
                <a:ea typeface="Verdana" panose="020B0604030504040204" pitchFamily="34" charset="0"/>
                <a:cs typeface="Times New Roman" panose="02020603050405020304" pitchFamily="18" charset="0"/>
              </a:rPr>
              <a:t>Delicious</a:t>
            </a:r>
            <a:r>
              <a:rPr lang="de-DE" sz="1800" dirty="0" smtClean="0">
                <a:ea typeface="Verdana" panose="020B0604030504040204" pitchFamily="34" charset="0"/>
                <a:cs typeface="Times New Roman" panose="02020603050405020304" pitchFamily="18" charset="0"/>
              </a:rPr>
              <a:t> (1993)</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Oktober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Oktober bis Januar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Lagersorte (gekühlt bis Februar lagerfähig)</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884865"/>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0363"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555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953815"/>
            <a:ext cx="4500000" cy="1785104"/>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Annie Elisabeth</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Mittelgroß bis groß, flachrund. Sonnenseite gerötet und gestreift</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April</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54267644"/>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746"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0702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737791"/>
            <a:ext cx="4500000" cy="233910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Arkcharm</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Arkansas, USA; Kreuzung aus Prima und einer Hybridsorte, Sortenschutz seit 1995</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bis Mitte August</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 August bis Ende September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Frischverzehr</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20555359"/>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0363"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2867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881807"/>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Baumanns Rote Winterrenette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abgestumpft rund, sehr variabel. Schale gelb, </a:t>
            </a:r>
            <a:r>
              <a:rPr lang="de-DE" sz="1800" dirty="0" err="1" smtClean="0">
                <a:ea typeface="Verdana" panose="020B0604030504040204" pitchFamily="34" charset="0"/>
                <a:cs typeface="Times New Roman" panose="02020603050405020304" pitchFamily="18" charset="0"/>
              </a:rPr>
              <a:t>sonnenseits</a:t>
            </a:r>
            <a:r>
              <a:rPr lang="de-DE" sz="1800" dirty="0" smtClean="0">
                <a:ea typeface="Verdana" panose="020B0604030504040204" pitchFamily="34" charset="0"/>
                <a:cs typeface="Times New Roman" panose="02020603050405020304" pitchFamily="18" charset="0"/>
              </a:rPr>
              <a:t> gerötet und gestreift. Fruchtfleisch saftig, alantartig gewürzt, süßsäuerlich</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04316550"/>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5988"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275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2" r="4308"/>
          <a:stretch/>
        </p:blipFill>
        <p:spPr bwMode="auto">
          <a:xfrm>
            <a:off x="144339" y="161727"/>
            <a:ext cx="505791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Berleis</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Weilheim, Züchter Mathias Markl; entstanden 1991 aus dem Roten </a:t>
            </a:r>
            <a:r>
              <a:rPr lang="de-DE" sz="1800" dirty="0" err="1" smtClean="0">
                <a:ea typeface="Verdana" panose="020B0604030504040204" pitchFamily="34" charset="0"/>
                <a:cs typeface="Times New Roman" panose="02020603050405020304" pitchFamily="18" charset="0"/>
              </a:rPr>
              <a:t>Berlepsch</a:t>
            </a:r>
            <a:r>
              <a:rPr lang="de-DE" sz="1800" dirty="0" smtClean="0">
                <a:ea typeface="Verdana" panose="020B0604030504040204" pitchFamily="34" charset="0"/>
                <a:cs typeface="Times New Roman" panose="02020603050405020304" pitchFamily="18" charset="0"/>
              </a:rPr>
              <a:t> und Roten </a:t>
            </a:r>
            <a:r>
              <a:rPr lang="de-DE" sz="1800" dirty="0" err="1" smtClean="0">
                <a:ea typeface="Verdana" panose="020B0604030504040204" pitchFamily="34" charset="0"/>
                <a:cs typeface="Times New Roman" panose="02020603050405020304" pitchFamily="18" charset="0"/>
              </a:rPr>
              <a:t>Eiser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bis Mitte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Juni im Naturlager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Tafelsorte für den Frischverzehr und Verarbeitung</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17774846"/>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1480"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79731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845011"/>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Berner Rosenapfel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Seit 1888 bekannt; wurde in der Schweiz als Sämling im Wald gefunden</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September bis Anfang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November</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79816427"/>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5636" y="195537"/>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089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2705" y="59377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Bismarckapfel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1870 in Neuseeland entstanden</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klein bis mittelgroß, leicht gerippt. Schale grünlichgelb, </a:t>
            </a:r>
            <a:r>
              <a:rPr lang="de-DE" sz="1800" dirty="0" err="1" smtClean="0">
                <a:ea typeface="Verdana" panose="020B0604030504040204" pitchFamily="34" charset="0"/>
                <a:cs typeface="Times New Roman" panose="02020603050405020304" pitchFamily="18" charset="0"/>
              </a:rPr>
              <a:t>sonnenseits</a:t>
            </a:r>
            <a:r>
              <a:rPr lang="de-DE" sz="1800" dirty="0" smtClean="0">
                <a:ea typeface="Verdana" panose="020B0604030504040204" pitchFamily="34" charset="0"/>
                <a:cs typeface="Times New Roman" panose="02020603050405020304" pitchFamily="18" charset="0"/>
              </a:rPr>
              <a:t> gerötet und gestreift. Fruchtfleisch grob, säuerlich, wenig gewürzt</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März</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Vorwiegend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06508675"/>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871"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395367"/>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605650"/>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Borowinka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Um 1900 in Russland entstanden</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groß, breitrund. Fruchtschale verwaschen gerötet mit dunklen Streifen. Fruchtfleisch sehr saftig, aromatisch, schmelzend</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Dezember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1885592"/>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113"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28039"/>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72294" y="29431"/>
            <a:ext cx="4500000" cy="372409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Backley</a:t>
            </a:r>
            <a:r>
              <a:rPr lang="de-DE" sz="2000" b="1" dirty="0" smtClean="0">
                <a:latin typeface="+mj-lt"/>
                <a:ea typeface="Verdana" panose="020B0604030504040204" pitchFamily="34" charset="0"/>
                <a:cs typeface="Times New Roman" panose="02020603050405020304" pitchFamily="18" charset="0"/>
              </a:rPr>
              <a:t> (Roter Boskoop)</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dirty="0" smtClean="0">
                <a:ea typeface="Verdana" panose="020B0604030504040204" pitchFamily="34" charset="0"/>
                <a:cs typeface="Times New Roman" panose="02020603050405020304" pitchFamily="18" charset="0"/>
              </a:rPr>
              <a:t>: 1923 als Knospenmutation im Rheinland gefunden</a:t>
            </a:r>
          </a:p>
          <a:p>
            <a:r>
              <a:rPr lang="de-DE" sz="1800" b="1" u="sng" dirty="0" smtClean="0">
                <a:ea typeface="Verdana" panose="020B0604030504040204" pitchFamily="34" charset="0"/>
                <a:cs typeface="Times New Roman" panose="02020603050405020304" pitchFamily="18" charset="0"/>
              </a:rPr>
              <a:t>Merkmale</a:t>
            </a:r>
            <a:r>
              <a:rPr lang="de-DE" sz="1800" dirty="0" smtClean="0">
                <a:ea typeface="Verdana" panose="020B0604030504040204" pitchFamily="34" charset="0"/>
                <a:cs typeface="Times New Roman" panose="02020603050405020304" pitchFamily="18" charset="0"/>
              </a:rPr>
              <a:t>: Groß bis sehr groß, rundlich, oft ungleichmäßig gebaut. Querschnitt etwas </a:t>
            </a:r>
            <a:r>
              <a:rPr lang="de-DE" sz="1800" dirty="0" err="1" smtClean="0">
                <a:ea typeface="Verdana" panose="020B0604030504040204" pitchFamily="34" charset="0"/>
                <a:cs typeface="Times New Roman" panose="02020603050405020304" pitchFamily="18" charset="0"/>
              </a:rPr>
              <a:t>kan-tig</a:t>
            </a:r>
            <a:r>
              <a:rPr lang="de-DE" sz="1800" dirty="0" smtClean="0">
                <a:ea typeface="Verdana" panose="020B0604030504040204" pitchFamily="34" charset="0"/>
                <a:cs typeface="Times New Roman" panose="02020603050405020304" pitchFamily="18" charset="0"/>
              </a:rPr>
              <a:t>. Fruchtschale fein aufgeraut, mattglänzend, weitgehend </a:t>
            </a:r>
            <a:r>
              <a:rPr lang="de-DE" sz="1800" dirty="0" err="1" smtClean="0">
                <a:ea typeface="Verdana" panose="020B0604030504040204" pitchFamily="34" charset="0"/>
                <a:cs typeface="Times New Roman" panose="02020603050405020304" pitchFamily="18" charset="0"/>
              </a:rPr>
              <a:t>berostet</a:t>
            </a:r>
            <a:r>
              <a:rPr lang="de-DE" sz="1800" dirty="0" smtClean="0">
                <a:ea typeface="Verdana" panose="020B0604030504040204" pitchFamily="34" charset="0"/>
                <a:cs typeface="Times New Roman" panose="02020603050405020304" pitchFamily="18" charset="0"/>
              </a:rPr>
              <a:t>. Grundfarbe hellgrün, später grünlichgelb bis gelb. Zahl-reiche bräunliche Streifen. Sonnenseite gerötet. Geruch schwach. Fruchtfleisch hellgelblich bis grünlichgelb, saftig. </a:t>
            </a:r>
            <a:r>
              <a:rPr lang="de-DE" sz="1800" dirty="0" err="1" smtClean="0">
                <a:ea typeface="Verdana" panose="020B0604030504040204" pitchFamily="34" charset="0"/>
                <a:cs typeface="Times New Roman" panose="02020603050405020304" pitchFamily="18" charset="0"/>
              </a:rPr>
              <a:t>Renettenartig</a:t>
            </a:r>
            <a:r>
              <a:rPr lang="de-DE" sz="1800" dirty="0" smtClean="0">
                <a:ea typeface="Verdana" panose="020B0604030504040204" pitchFamily="34" charset="0"/>
                <a:cs typeface="Times New Roman" panose="02020603050405020304" pitchFamily="18" charset="0"/>
              </a:rPr>
              <a:t> gewürzter, kräftiger, weinsäuerlicher Geschmack</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12494474"/>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362"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708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Sonnwirtsapfel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Früher als Stammbildner verwendet. Frucht mittelgroß, hochgebaut, gerippt. Fruchtschale aus Sonnseite </a:t>
            </a:r>
            <a:r>
              <a:rPr lang="de-DE" sz="1800" dirty="0" err="1" smtClean="0">
                <a:ea typeface="Verdana" panose="020B0604030504040204" pitchFamily="34" charset="0"/>
                <a:cs typeface="Times New Roman" panose="02020603050405020304" pitchFamily="18" charset="0"/>
              </a:rPr>
              <a:t>braunrot</a:t>
            </a:r>
            <a:r>
              <a:rPr lang="de-DE" sz="1800" dirty="0" smtClean="0">
                <a:ea typeface="Verdana" panose="020B0604030504040204" pitchFamily="34" charset="0"/>
                <a:cs typeface="Times New Roman" panose="02020603050405020304" pitchFamily="18" charset="0"/>
              </a:rPr>
              <a:t>. Fruchtfleisch säuerlich.</a:t>
            </a:r>
          </a:p>
          <a:p>
            <a:r>
              <a:rPr lang="de-DE" sz="1800" b="1" u="sng" dirty="0">
                <a:ea typeface="Verdana" panose="020B0604030504040204" pitchFamily="34" charset="0"/>
                <a:cs typeface="Times New Roman" panose="02020603050405020304" pitchFamily="18" charset="0"/>
              </a:rPr>
              <a:t>Verwertung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Dezember bis März</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p>
        </p:txBody>
      </p:sp>
    </p:spTree>
    <p:extLst>
      <p:ext uri="{BB962C8B-B14F-4D97-AF65-F5344CB8AC3E}">
        <p14:creationId xmlns:p14="http://schemas.microsoft.com/office/powerpoint/2010/main" val="107931919"/>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9057" y="1432081"/>
            <a:ext cx="4500000" cy="67710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Boskoop</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08957273"/>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4871"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07692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4652" y="809799"/>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Bramleys</a:t>
            </a:r>
            <a:r>
              <a:rPr lang="de-DE" sz="2000" b="1" dirty="0" smtClean="0">
                <a:latin typeface="+mj-lt"/>
                <a:ea typeface="Verdana" panose="020B0604030504040204" pitchFamily="34" charset="0"/>
                <a:cs typeface="Times New Roman" panose="02020603050405020304" pitchFamily="18" charset="0"/>
              </a:rPr>
              <a:t> Sämling</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Vor 200 Jahren in England entstanden</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groß, flachrund. Fruchtschale grünlichgelb, später gerötet und gestreift. Fruchtfleisch säuerlich. Triploid</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449878799"/>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746" y="186235"/>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0692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2223" y="473519"/>
            <a:ext cx="4500000" cy="289310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Brauner </a:t>
            </a:r>
            <a:r>
              <a:rPr lang="de-DE" sz="2000" b="1" dirty="0" err="1" smtClean="0">
                <a:latin typeface="+mj-lt"/>
                <a:ea typeface="Verdana" panose="020B0604030504040204" pitchFamily="34" charset="0"/>
                <a:cs typeface="Times New Roman" panose="02020603050405020304" pitchFamily="18" charset="0"/>
              </a:rPr>
              <a:t>Matapfel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mittelgroß, abgestumpft rund. Fruchtschale gelb, Deckfarbe vor allem auf der Sonnenseite blaurot. Streifenbildung auf der Schattenseite. Geschmack mittelfein, wenig gewürzt. Geruch schwach.</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Mai</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vorwiegend Wirtschafts- und Mostapfel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18762194"/>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2238"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8270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2223" y="544769"/>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Brettacher</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groß, flachrund, leicht gerippt. Fruchtschale gelblich bis </a:t>
            </a:r>
            <a:r>
              <a:rPr lang="de-DE" sz="1800" dirty="0" err="1" smtClean="0">
                <a:ea typeface="Verdana" panose="020B0604030504040204" pitchFamily="34" charset="0"/>
                <a:cs typeface="Times New Roman" panose="02020603050405020304" pitchFamily="18" charset="0"/>
              </a:rPr>
              <a:t>weißlichgrün</a:t>
            </a:r>
            <a:r>
              <a:rPr lang="de-DE" sz="1800" dirty="0" smtClean="0">
                <a:ea typeface="Verdana" panose="020B0604030504040204" pitchFamily="34" charset="0"/>
                <a:cs typeface="Times New Roman" panose="02020603050405020304" pitchFamily="18" charset="0"/>
              </a:rPr>
              <a:t>, Deckfarbe großflächig. Fruchtschale fettig. Fruchtfleisch weiß, saftig, herb gewürzt</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Februar bis Mai</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5601505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6746" y="185477"/>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36793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2223" y="858057"/>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Champagner Renette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Zufallssämling, angeblich schon um 1770 in der Champagne entstanden</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Ende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Tafelsorte</a:t>
            </a:r>
            <a:endParaRPr lang="de-DE" sz="1800" b="1" u="sng"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5400459"/>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2238" y="173602"/>
            <a:ext cx="456000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34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48" r="7404"/>
          <a:stretch/>
        </p:blipFill>
        <p:spPr bwMode="auto">
          <a:xfrm>
            <a:off x="288355" y="233735"/>
            <a:ext cx="469665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86494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579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Cox Orange</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1830 in London entstanden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Mittelgroß bis 100 g schwer. Flachkugelig mit flacher strahliger Kelcheinsenkung und kleinem Kelch. Schale unterschiedlich glatt, leicht </a:t>
            </a:r>
            <a:r>
              <a:rPr lang="de-DE" sz="1800" dirty="0" err="1" smtClean="0">
                <a:ea typeface="Verdana" panose="020B0604030504040204" pitchFamily="34" charset="0"/>
                <a:cs typeface="Times New Roman" panose="02020603050405020304" pitchFamily="18" charset="0"/>
              </a:rPr>
              <a:t>wachsig</a:t>
            </a:r>
            <a:r>
              <a:rPr lang="de-DE" sz="1800" dirty="0" smtClean="0">
                <a:ea typeface="Verdana" panose="020B0604030504040204" pitchFamily="34" charset="0"/>
                <a:cs typeface="Times New Roman" panose="02020603050405020304" pitchFamily="18" charset="0"/>
              </a:rPr>
              <a:t> mit Rostfiguren</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September</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70694995"/>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18" r="8423"/>
          <a:stretch/>
        </p:blipFill>
        <p:spPr bwMode="auto">
          <a:xfrm>
            <a:off x="696653" y="186235"/>
            <a:ext cx="396989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98112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2243" y="882565"/>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Croncels</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1869 bei </a:t>
            </a:r>
            <a:r>
              <a:rPr lang="de-DE" sz="1800" dirty="0" err="1" smtClean="0">
                <a:ea typeface="Verdana" panose="020B0604030504040204" pitchFamily="34" charset="0"/>
                <a:cs typeface="Times New Roman" panose="02020603050405020304" pitchFamily="18" charset="0"/>
              </a:rPr>
              <a:t>Baltet</a:t>
            </a:r>
            <a:r>
              <a:rPr lang="de-DE" sz="1800" dirty="0" smtClean="0">
                <a:ea typeface="Verdana" panose="020B0604030504040204" pitchFamily="34" charset="0"/>
                <a:cs typeface="Times New Roman" panose="02020603050405020304" pitchFamily="18" charset="0"/>
              </a:rPr>
              <a:t> (Troyes/Frankreich) entstanden</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August bis Mitte September</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Ab September bis Oktober</a:t>
            </a:r>
            <a:endParaRPr lang="de-DE" sz="1800" b="1"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 und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9200092"/>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780"/>
          <a:stretch/>
        </p:blipFill>
        <p:spPr bwMode="auto">
          <a:xfrm>
            <a:off x="444246" y="198110"/>
            <a:ext cx="438762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674182"/>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5792" y="771900"/>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Danziger Kantapfel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Deutschland oder Holland</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Ungleichmäßige Größe, meist mittelgroß, um 150 g schwer. Schale hart und brüchig, glatt, fettig </a:t>
            </a:r>
          </a:p>
          <a:p>
            <a:r>
              <a:rPr lang="de-DE" sz="1800" b="1" u="sng" dirty="0" smtClean="0">
                <a:ea typeface="Verdana" panose="020B0604030504040204" pitchFamily="34" charset="0"/>
                <a:cs typeface="Times New Roman" panose="02020603050405020304" pitchFamily="18" charset="0"/>
              </a:rPr>
              <a:t>Reifezeit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September</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06521559"/>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99"/>
          <a:stretch/>
        </p:blipFill>
        <p:spPr bwMode="auto">
          <a:xfrm>
            <a:off x="504379" y="186235"/>
            <a:ext cx="432291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9857"/>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5792" y="593775"/>
            <a:ext cx="4500000" cy="261610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Discovery</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klein bis mittelgroß, flachrund. Fruchtschale gelblichgrün, Deckfarbe großflächig. Fruchtfleisch fest, kräftig gewürzt, reichlich Säure bei viel Zucker. Reich an Vitamin C. Die Früchte neigen zum Aufreißen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August bis Oktober</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9399740"/>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821"/>
          <a:stretch/>
        </p:blipFill>
        <p:spPr bwMode="auto">
          <a:xfrm>
            <a:off x="684778" y="173602"/>
            <a:ext cx="397537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1265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224" y="1169839"/>
            <a:ext cx="4500000" cy="123110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Doppelter Prinzenapfel</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Vorwiegend 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35970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Seestermüher</a:t>
            </a:r>
            <a:r>
              <a:rPr lang="de-DE" sz="2000" b="1" dirty="0" smtClean="0">
                <a:latin typeface="+mj-lt"/>
                <a:ea typeface="Verdana" panose="020B0604030504040204" pitchFamily="34" charset="0"/>
                <a:cs typeface="Times New Roman" panose="02020603050405020304" pitchFamily="18" charset="0"/>
              </a:rPr>
              <a:t> Zitronenapfel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Entdeckt in den 40er Jahren in </a:t>
            </a:r>
            <a:r>
              <a:rPr lang="de-DE" sz="1800" dirty="0" err="1" smtClean="0">
                <a:ea typeface="Verdana" panose="020B0604030504040204" pitchFamily="34" charset="0"/>
                <a:cs typeface="Times New Roman" panose="02020603050405020304" pitchFamily="18" charset="0"/>
              </a:rPr>
              <a:t>Seestermühle</a:t>
            </a:r>
            <a:r>
              <a:rPr lang="de-DE" sz="1800" dirty="0" smtClean="0">
                <a:ea typeface="Verdana" panose="020B0604030504040204" pitchFamily="34" charset="0"/>
                <a:cs typeface="Times New Roman" panose="02020603050405020304" pitchFamily="18" charset="0"/>
              </a:rPr>
              <a:t>.</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a:t>
            </a:r>
            <a:r>
              <a:rPr lang="de-DE" sz="1800" dirty="0">
                <a:ea typeface="Verdana" panose="020B0604030504040204" pitchFamily="34" charset="0"/>
                <a:cs typeface="Times New Roman" panose="02020603050405020304" pitchFamily="18" charset="0"/>
              </a:rPr>
              <a:t>M</a:t>
            </a:r>
            <a:r>
              <a:rPr lang="de-DE" sz="1800" dirty="0" smtClean="0">
                <a:ea typeface="Verdana" panose="020B0604030504040204" pitchFamily="34" charset="0"/>
                <a:cs typeface="Times New Roman" panose="02020603050405020304" pitchFamily="18" charset="0"/>
              </a:rPr>
              <a:t>itte September</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 und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39" r="6726"/>
          <a:stretch/>
        </p:blipFill>
        <p:spPr bwMode="auto">
          <a:xfrm>
            <a:off x="352052" y="161727"/>
            <a:ext cx="461682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593775"/>
            <a:ext cx="4500000" cy="553998"/>
          </a:xfrm>
          <a:prstGeom prst="rect">
            <a:avLst/>
          </a:prstGeom>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Weirouge</a:t>
            </a:r>
            <a:endParaRPr lang="de-DE" sz="2000" b="1" dirty="0" smtClean="0">
              <a:latin typeface="+mj-lt"/>
              <a:ea typeface="Verdana" panose="020B0604030504040204" pitchFamily="34" charset="0"/>
              <a:cs typeface="Times New Roman" panose="02020603050405020304" pitchFamily="18" charset="0"/>
            </a:endParaRPr>
          </a:p>
          <a:p>
            <a:endParaRPr lang="de-DE"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78210"/>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Schweizer Orangenapfel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abgestumpft rund. Fruchtschale grüngelb bis rötlichgelb. Zur Reifezeit großflächig marmoriert gerötet und gestreift. Fruchtfleisch mit feinem Aroma, </a:t>
            </a:r>
            <a:r>
              <a:rPr lang="de-DE" sz="1800" dirty="0" err="1" smtClean="0">
                <a:ea typeface="Verdana" panose="020B0604030504040204" pitchFamily="34" charset="0"/>
                <a:cs typeface="Times New Roman" panose="02020603050405020304" pitchFamily="18" charset="0"/>
              </a:rPr>
              <a:t>säuerlichsüß</a:t>
            </a:r>
            <a:endParaRPr lang="de-DE" sz="1800"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42" r="5951"/>
          <a:stretch/>
        </p:blipFill>
        <p:spPr bwMode="auto">
          <a:xfrm>
            <a:off x="216347" y="198111"/>
            <a:ext cx="496167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40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78210"/>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von </a:t>
            </a:r>
            <a:r>
              <a:rPr lang="de-DE" sz="2000" b="1" dirty="0" err="1" smtClean="0">
                <a:latin typeface="+mj-lt"/>
                <a:ea typeface="Verdana" panose="020B0604030504040204" pitchFamily="34" charset="0"/>
                <a:cs typeface="Times New Roman" panose="02020603050405020304" pitchFamily="18" charset="0"/>
              </a:rPr>
              <a:t>Wiltshire</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abgestumpft , rund. Fruchtschale fettig, hellgelb, Sonnseite leicht gerötet und gestreift. Geruch deutlich. Fruchtfleisch leicht gewürzt, vorherrschend süß.</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98" r="8103"/>
          <a:stretch/>
        </p:blipFill>
        <p:spPr bwMode="auto">
          <a:xfrm>
            <a:off x="245327" y="161727"/>
            <a:ext cx="483962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96867" y="521767"/>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von Nordhausen</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abgestumpft rund. Fruchtschale fettig, gelb, Sonnseite verwaschen gerötet. Leichte Rostbildung am Stiel. Fruchtfleisch gewürzt, angenehme Säure. </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11" r="15638"/>
          <a:stretch/>
        </p:blipFill>
        <p:spPr bwMode="auto">
          <a:xfrm>
            <a:off x="432371" y="161727"/>
            <a:ext cx="431385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40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521767"/>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von </a:t>
            </a:r>
            <a:r>
              <a:rPr lang="de-DE" sz="2000" b="1" dirty="0" err="1" smtClean="0">
                <a:latin typeface="+mj-lt"/>
                <a:ea typeface="Verdana" panose="020B0604030504040204" pitchFamily="34" charset="0"/>
                <a:cs typeface="Times New Roman" panose="02020603050405020304" pitchFamily="18" charset="0"/>
              </a:rPr>
              <a:t>Herrnhut</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Um 1880 in </a:t>
            </a:r>
            <a:r>
              <a:rPr lang="de-DE" sz="1800" dirty="0" err="1" smtClean="0">
                <a:ea typeface="Verdana" panose="020B0604030504040204" pitchFamily="34" charset="0"/>
                <a:cs typeface="Times New Roman" panose="02020603050405020304" pitchFamily="18" charset="0"/>
              </a:rPr>
              <a:t>Herrnhut</a:t>
            </a:r>
            <a:r>
              <a:rPr lang="de-DE" sz="1800" dirty="0" smtClean="0">
                <a:ea typeface="Verdana" panose="020B0604030504040204" pitchFamily="34" charset="0"/>
                <a:cs typeface="Times New Roman" panose="02020603050405020304" pitchFamily="18" charset="0"/>
              </a:rPr>
              <a:t> gefunden, kam 1900 in den Handel</a:t>
            </a: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Ende September</a:t>
            </a:r>
          </a:p>
          <a:p>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a:t>
            </a:r>
          </a:p>
          <a:p>
            <a:r>
              <a:rPr lang="de-DE" sz="1800" b="1" u="sng" dirty="0" smtClean="0">
                <a:ea typeface="Verdana" panose="020B0604030504040204" pitchFamily="34" charset="0"/>
                <a:cs typeface="Times New Roman" panose="02020603050405020304" pitchFamily="18" charset="0"/>
              </a:rPr>
              <a:t>Haltbarkeit</a:t>
            </a:r>
            <a:r>
              <a:rPr lang="de-DE" sz="1800" dirty="0" smtClean="0">
                <a:ea typeface="Verdana" panose="020B0604030504040204" pitchFamily="34" charset="0"/>
                <a:cs typeface="Times New Roman" panose="02020603050405020304" pitchFamily="18" charset="0"/>
              </a:rPr>
              <a:t>:  Bis Februar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Guter </a:t>
            </a:r>
            <a:r>
              <a:rPr lang="de-DE" sz="1800" dirty="0">
                <a:ea typeface="Verdana" panose="020B0604030504040204" pitchFamily="34" charset="0"/>
                <a:cs typeface="Times New Roman" panose="02020603050405020304" pitchFamily="18" charset="0"/>
              </a:rPr>
              <a:t>Wirtschaft- und </a:t>
            </a:r>
            <a:r>
              <a:rPr lang="de-DE" sz="1800" dirty="0" smtClean="0">
                <a:ea typeface="Verdana" panose="020B0604030504040204" pitchFamily="34" charset="0"/>
                <a:cs typeface="Times New Roman" panose="02020603050405020304" pitchFamily="18" charset="0"/>
              </a:rPr>
              <a:t>Mostapfel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28" r="15675"/>
          <a:stretch/>
        </p:blipFill>
        <p:spPr bwMode="auto">
          <a:xfrm>
            <a:off x="504379" y="198111"/>
            <a:ext cx="432275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40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521767"/>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von </a:t>
            </a:r>
            <a:r>
              <a:rPr lang="de-DE" sz="2000" b="1" dirty="0" smtClean="0">
                <a:latin typeface="+mj-lt"/>
                <a:ea typeface="Verdana" panose="020B0604030504040204" pitchFamily="34" charset="0"/>
                <a:cs typeface="Times New Roman" panose="02020603050405020304" pitchFamily="18" charset="0"/>
              </a:rPr>
              <a:t>Haseldorf</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55405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21" r="15591"/>
          <a:stretch/>
        </p:blipFill>
        <p:spPr bwMode="auto">
          <a:xfrm>
            <a:off x="504379" y="161727"/>
            <a:ext cx="430998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34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0" r="10796"/>
          <a:stretch/>
        </p:blipFill>
        <p:spPr bwMode="auto">
          <a:xfrm>
            <a:off x="611560" y="560309"/>
            <a:ext cx="3800867"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Schöner aus </a:t>
            </a:r>
            <a:r>
              <a:rPr lang="de-DE" sz="2000" b="1" dirty="0" err="1">
                <a:latin typeface="+mj-lt"/>
                <a:ea typeface="Verdana" panose="020B0604030504040204" pitchFamily="34" charset="0"/>
                <a:cs typeface="Times New Roman" panose="02020603050405020304" pitchFamily="18" charset="0"/>
              </a:rPr>
              <a:t>P</a:t>
            </a:r>
            <a:r>
              <a:rPr lang="de-DE" sz="2000" b="1" dirty="0" err="1" smtClean="0">
                <a:latin typeface="+mj-lt"/>
                <a:ea typeface="Verdana" panose="020B0604030504040204" pitchFamily="34" charset="0"/>
                <a:cs typeface="Times New Roman" panose="02020603050405020304" pitchFamily="18" charset="0"/>
              </a:rPr>
              <a:t>ontoise</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Sämling des „ Kaiser Alexander“, entstand in Frankreich, wurde 1881 zum ersten Mal beschrieben.</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 guter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21" r="7935"/>
          <a:stretch/>
        </p:blipFill>
        <p:spPr bwMode="auto">
          <a:xfrm>
            <a:off x="360363" y="161727"/>
            <a:ext cx="469034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1014812"/>
            <a:ext cx="4500000" cy="153888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Schneiderapfel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Lokalsorte in der Schweiz. </a:t>
            </a: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Frucht klein. Fruchtschale gelb. Fruchtfleisch von mäßiger Qualität.</a:t>
            </a:r>
          </a:p>
        </p:txBody>
      </p:sp>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90" r="12489"/>
          <a:stretch/>
        </p:blipFill>
        <p:spPr bwMode="auto">
          <a:xfrm>
            <a:off x="288355" y="161727"/>
            <a:ext cx="465249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21767"/>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Schmidtberger </a:t>
            </a:r>
            <a:r>
              <a:rPr lang="de-DE" sz="2000" b="1" dirty="0">
                <a:latin typeface="+mj-lt"/>
                <a:ea typeface="Verdana" panose="020B0604030504040204" pitchFamily="34" charset="0"/>
                <a:cs typeface="Times New Roman" panose="02020603050405020304" pitchFamily="18" charset="0"/>
              </a:rPr>
              <a:t>R</a:t>
            </a:r>
            <a:r>
              <a:rPr lang="de-DE" sz="2000" b="1" dirty="0" smtClean="0">
                <a:latin typeface="+mj-lt"/>
                <a:ea typeface="Verdana" panose="020B0604030504040204" pitchFamily="34" charset="0"/>
                <a:cs typeface="Times New Roman" panose="02020603050405020304" pitchFamily="18" charset="0"/>
              </a:rPr>
              <a:t>enette</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Entstanden um 1750 im Mostviertel, Österreich; verschiedene </a:t>
            </a:r>
            <a:r>
              <a:rPr lang="de-DE" sz="1800" dirty="0">
                <a:ea typeface="Verdana" panose="020B0604030504040204" pitchFamily="34" charset="0"/>
                <a:cs typeface="Times New Roman" panose="02020603050405020304" pitchFamily="18" charset="0"/>
              </a:rPr>
              <a:t>T</a:t>
            </a:r>
            <a:r>
              <a:rPr lang="de-DE" sz="1800" dirty="0" smtClean="0">
                <a:ea typeface="Verdana" panose="020B0604030504040204" pitchFamily="34" charset="0"/>
                <a:cs typeface="Times New Roman" panose="02020603050405020304" pitchFamily="18" charset="0"/>
              </a:rPr>
              <a:t>ypen bekannt </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a:t>
            </a:r>
          </a:p>
          <a:p>
            <a:r>
              <a:rPr lang="de-DE" sz="1800" b="1" u="sng" dirty="0" smtClean="0">
                <a:ea typeface="Verdana" panose="020B0604030504040204" pitchFamily="34" charset="0"/>
                <a:cs typeface="Times New Roman" panose="02020603050405020304" pitchFamily="18" charset="0"/>
              </a:rPr>
              <a:t>Haltbarkeit</a:t>
            </a:r>
            <a:r>
              <a:rPr lang="de-DE" sz="1800" dirty="0" smtClean="0">
                <a:ea typeface="Verdana" panose="020B0604030504040204" pitchFamily="34" charset="0"/>
                <a:cs typeface="Times New Roman" panose="02020603050405020304" pitchFamily="18" charset="0"/>
              </a:rPr>
              <a:t>: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guter Tafel- und </a:t>
            </a:r>
            <a:r>
              <a:rPr lang="de-DE" sz="1800" dirty="0" smtClean="0">
                <a:ea typeface="Verdana" panose="020B0604030504040204" pitchFamily="34" charset="0"/>
                <a:cs typeface="Times New Roman" panose="02020603050405020304" pitchFamily="18" charset="0"/>
              </a:rPr>
              <a:t>Wirtschaftsapfel</a:t>
            </a:r>
            <a:endParaRPr lang="de-DE" sz="1800" b="1" u="sng"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2" r="12530"/>
          <a:stretch/>
        </p:blipFill>
        <p:spPr bwMode="auto">
          <a:xfrm>
            <a:off x="360363" y="161727"/>
            <a:ext cx="455801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06202"/>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Sir </a:t>
            </a:r>
            <a:r>
              <a:rPr lang="de-DE" sz="2000" b="1" dirty="0" err="1" smtClean="0">
                <a:latin typeface="+mj-lt"/>
                <a:ea typeface="Verdana" panose="020B0604030504040204" pitchFamily="34" charset="0"/>
                <a:cs typeface="Times New Roman" panose="02020603050405020304" pitchFamily="18" charset="0"/>
              </a:rPr>
              <a:t>Prize</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Schorfresistente Züchtung. Frucht mittelgroß bis groß, hochgebaut bis walzenförmig, gerippt. Fruchtschale fettig, grünlichgelb bis gelb, Sonnseite leicht gerötet. Geruch schwach. Fruchtfleisch gewürzt, angenehme Säure.</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90" r="15637"/>
          <a:stretch/>
        </p:blipFill>
        <p:spPr bwMode="auto">
          <a:xfrm>
            <a:off x="576387" y="198111"/>
            <a:ext cx="418135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0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72167"/>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Saturn</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Fruchtschale kräftig rot mit gelben Einsprengseln. Frucht mittelgroß bis groß. Fruchtfleisch saftig süß, leicht parfümiert.</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Ende September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93" r="13498"/>
          <a:stretch/>
        </p:blipFill>
        <p:spPr bwMode="auto">
          <a:xfrm>
            <a:off x="360363" y="161727"/>
            <a:ext cx="4572716"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86988" y="59377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Weißer </a:t>
            </a:r>
            <a:r>
              <a:rPr lang="de-DE" sz="2000" b="1" dirty="0" err="1" smtClean="0">
                <a:latin typeface="+mj-lt"/>
                <a:ea typeface="Verdana" panose="020B0604030504040204" pitchFamily="34" charset="0"/>
                <a:cs typeface="Times New Roman" panose="02020603050405020304" pitchFamily="18" charset="0"/>
              </a:rPr>
              <a:t>Wintertaffetapfel</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abgestumpft rund bis flachrund. Fruchtschale wachsartig gelblichweiß, Sonnseite oft leicht gerötet. Geruch schwach. Fruchtfleisch schwach gewürzt, angenehme Säure.</a:t>
            </a:r>
            <a:br>
              <a:rPr lang="de-DE" sz="1800" dirty="0" smtClean="0">
                <a:ea typeface="Verdana" panose="020B0604030504040204" pitchFamily="34" charset="0"/>
                <a:cs typeface="Times New Roman" panose="02020603050405020304" pitchFamily="18" charset="0"/>
              </a:rPr>
            </a:br>
            <a:r>
              <a:rPr lang="de-DE" sz="1800" b="1" u="sng" dirty="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Dezember bis April</a:t>
            </a: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 Tafel- und Wirtschaftsapfel</a:t>
            </a:r>
            <a:endParaRPr lang="de-DE" sz="1800" b="1" u="sng" dirty="0" smtClean="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9799"/>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Ruhm von </a:t>
            </a:r>
            <a:r>
              <a:rPr lang="de-DE" sz="2000" b="1" dirty="0" err="1" smtClean="0">
                <a:latin typeface="+mj-lt"/>
                <a:ea typeface="Verdana" panose="020B0604030504040204" pitchFamily="34" charset="0"/>
                <a:cs typeface="Times New Roman" panose="02020603050405020304" pitchFamily="18" charset="0"/>
              </a:rPr>
              <a:t>Kirchwerder</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Unbekannt, vor 1900, wird überwiegend in Norddeutschland angebaut </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 August</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Anfang September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43" r="12732"/>
          <a:stretch/>
        </p:blipFill>
        <p:spPr bwMode="auto">
          <a:xfrm>
            <a:off x="576387" y="161727"/>
            <a:ext cx="426969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Rubinette</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klein bis mittelgroß, abgestumpft kegelförmig. Fruchtschale gelblichgrün, Zur Reifezeit unterschiedlich stark gerötet und gestreift. Fruchtfleisch mit edlem Aroma.</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Oktober bis Januar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Hervorragender</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72" r="16272"/>
          <a:stretch/>
        </p:blipFill>
        <p:spPr bwMode="auto">
          <a:xfrm>
            <a:off x="648395" y="161727"/>
            <a:ext cx="410130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5150"/>
            <a:ext cx="4500000" cy="2092881"/>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a:t>
            </a:r>
            <a:r>
              <a:rPr lang="de-DE" sz="2000" b="1" dirty="0">
                <a:latin typeface="+mj-lt"/>
                <a:ea typeface="Verdana" panose="020B0604030504040204" pitchFamily="34" charset="0"/>
                <a:cs typeface="Times New Roman" panose="02020603050405020304" pitchFamily="18" charset="0"/>
              </a:rPr>
              <a:t>T</a:t>
            </a:r>
            <a:r>
              <a:rPr lang="de-DE" sz="2000" b="1" dirty="0" smtClean="0">
                <a:latin typeface="+mj-lt"/>
                <a:ea typeface="Verdana" panose="020B0604030504040204" pitchFamily="34" charset="0"/>
                <a:cs typeface="Times New Roman" panose="02020603050405020304" pitchFamily="18" charset="0"/>
              </a:rPr>
              <a:t>rierer Weinapfel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Mittelgroßer, manchmal klein bleibender Apfel. Fruchtfleisch fest, sehr saftreich, grünlichgelb.</a:t>
            </a: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A</a:t>
            </a:r>
            <a:r>
              <a:rPr lang="de-DE" sz="1800" dirty="0" smtClean="0">
                <a:ea typeface="Verdana" panose="020B0604030504040204" pitchFamily="34" charset="0"/>
                <a:cs typeface="Times New Roman" panose="02020603050405020304" pitchFamily="18" charset="0"/>
              </a:rPr>
              <a:t>b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Wirtschaftsapfel</a:t>
            </a:r>
            <a:endParaRPr lang="de-DE" sz="1800"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464" r="12732"/>
          <a:stretch/>
        </p:blipFill>
        <p:spPr bwMode="auto">
          <a:xfrm>
            <a:off x="648395" y="161727"/>
            <a:ext cx="4122459"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6867" y="737791"/>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Stettiner</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flachrund. Fruchtschale grünlichgelb,  zur Reifezeit großflächig gerötet. Geruch schwach. Fruchtfleisch mit wenig Aroma.</a:t>
            </a:r>
          </a:p>
          <a:p>
            <a:r>
              <a:rPr lang="de-DE" sz="1800" b="1" u="sng" dirty="0" smtClean="0">
                <a:ea typeface="Verdana" panose="020B0604030504040204" pitchFamily="34" charset="0"/>
                <a:cs typeface="Times New Roman" panose="02020603050405020304" pitchFamily="18" charset="0"/>
              </a:rPr>
              <a:t>Verarbeitung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Januar bis Juni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Wirtschaftsapfel</a:t>
            </a:r>
            <a:r>
              <a:rPr lang="de-DE" sz="1800" b="1" dirty="0">
                <a:ea typeface="Verdan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41521855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62" r="13739"/>
          <a:stretch/>
        </p:blipFill>
        <p:spPr bwMode="auto">
          <a:xfrm>
            <a:off x="504379" y="161727"/>
            <a:ext cx="432276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06202"/>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a:t>
            </a:r>
            <a:r>
              <a:rPr lang="de-DE" sz="2000" b="1" dirty="0" err="1" smtClean="0">
                <a:latin typeface="+mj-lt"/>
                <a:ea typeface="Verdana" panose="020B0604030504040204" pitchFamily="34" charset="0"/>
                <a:cs typeface="Times New Roman" panose="02020603050405020304" pitchFamily="18" charset="0"/>
              </a:rPr>
              <a:t>Herbstkalvill</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Sehr alte Sorte. Frucht mittelgroß bis groß, hochgebaut, gerippt. Fruchtschale fettig, grünlichgelb. Zur Reifezeit ganzflächig gerötet. Geruch schwach. Fruchtfleisch parfümiert, ausgeglichenes Zucker- Säureverhältnis</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O</a:t>
            </a:r>
            <a:r>
              <a:rPr lang="de-DE" sz="1800" dirty="0" smtClean="0">
                <a:ea typeface="Verdana" panose="020B0604030504040204" pitchFamily="34" charset="0"/>
                <a:cs typeface="Times New Roman" panose="02020603050405020304" pitchFamily="18" charset="0"/>
              </a:rPr>
              <a:t>ktober bis November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Wirtschaftsapfel</a:t>
            </a:r>
            <a:r>
              <a:rPr lang="de-DE" sz="1800" b="1" dirty="0">
                <a:ea typeface="Verdan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27" r="9342"/>
          <a:stretch/>
        </p:blipFill>
        <p:spPr bwMode="auto">
          <a:xfrm>
            <a:off x="450497" y="161727"/>
            <a:ext cx="444637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61" r="8672"/>
          <a:stretch/>
        </p:blipFill>
        <p:spPr bwMode="auto">
          <a:xfrm>
            <a:off x="223024" y="198111"/>
            <a:ext cx="492884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901903"/>
            <a:ext cx="4500000" cy="181588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Hauptmann</a:t>
            </a:r>
          </a:p>
          <a:p>
            <a:endParaRPr lang="de-DE" sz="200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Merkmale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Frucht groß</a:t>
            </a:r>
            <a:r>
              <a:rPr lang="de-DE" sz="1800" dirty="0">
                <a:latin typeface="+mj-lt"/>
                <a:ea typeface="Verdana" panose="020B0604030504040204" pitchFamily="34" charset="0"/>
                <a:cs typeface="Times New Roman" panose="02020603050405020304" pitchFamily="18" charset="0"/>
              </a:rPr>
              <a:t>, rot, blaubereift, saftig, säuerlich, robust</a:t>
            </a:r>
            <a:r>
              <a:rPr lang="de-DE" sz="1800" dirty="0" smtClean="0">
                <a:latin typeface="+mj-lt"/>
                <a:ea typeface="Verdana" panose="020B0604030504040204" pitchFamily="34" charset="0"/>
                <a:cs typeface="Times New Roman" panose="02020603050405020304" pitchFamily="18" charset="0"/>
              </a:rPr>
              <a:t>.</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Ab Oktober</a:t>
            </a: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Tafelapfel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53" r="17125"/>
          <a:stretch/>
        </p:blipFill>
        <p:spPr bwMode="auto">
          <a:xfrm>
            <a:off x="490408" y="161727"/>
            <a:ext cx="419043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805150"/>
            <a:ext cx="4500000" cy="707886"/>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Glockenapfel</a:t>
            </a:r>
          </a:p>
          <a:p>
            <a:endParaRPr lang="de-DE" sz="2000" b="1"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89" r="8857"/>
          <a:stretch/>
        </p:blipFill>
        <p:spPr bwMode="auto">
          <a:xfrm>
            <a:off x="239553" y="161727"/>
            <a:ext cx="487333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140236"/>
            <a:ext cx="4500000" cy="3477875"/>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a:t>
            </a:r>
            <a:r>
              <a:rPr lang="de-DE" sz="2000" b="1" dirty="0" err="1" smtClean="0">
                <a:latin typeface="+mj-lt"/>
                <a:ea typeface="Verdana" panose="020B0604030504040204" pitchFamily="34" charset="0"/>
                <a:cs typeface="Times New Roman" panose="02020603050405020304" pitchFamily="18" charset="0"/>
              </a:rPr>
              <a:t>Eiserapfel</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eine der ältesten Apfelsorten. Frucht mittelgroß bis groß, hochgebaut, gerippt. Sehr alte Sorte. Frucht mittelgroß bis groß, hochgebaut, gerippt. Fruchtschale grünlich, zur </a:t>
            </a:r>
            <a:r>
              <a:rPr lang="de-DE" sz="1800" dirty="0">
                <a:ea typeface="Verdana" panose="020B0604030504040204" pitchFamily="34" charset="0"/>
                <a:cs typeface="Times New Roman" panose="02020603050405020304" pitchFamily="18" charset="0"/>
              </a:rPr>
              <a:t>R</a:t>
            </a:r>
            <a:r>
              <a:rPr lang="de-DE" sz="1800" dirty="0" smtClean="0">
                <a:ea typeface="Verdana" panose="020B0604030504040204" pitchFamily="34" charset="0"/>
                <a:cs typeface="Times New Roman" panose="02020603050405020304" pitchFamily="18" charset="0"/>
              </a:rPr>
              <a:t>eifezeit intensiv gerötet und gestreift. Fruchtfleisch mäßig saftig, leicht gewürzt, vorherrschend süß. </a:t>
            </a:r>
          </a:p>
          <a:p>
            <a:r>
              <a:rPr lang="de-DE" sz="1800" b="1" u="sng" dirty="0">
                <a:ea typeface="Verdana" panose="020B0604030504040204" pitchFamily="34" charset="0"/>
                <a:cs typeface="Times New Roman" panose="02020603050405020304" pitchFamily="18" charset="0"/>
              </a:rPr>
              <a:t>Haltbarkeit</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bis in den </a:t>
            </a:r>
            <a:r>
              <a:rPr lang="de-DE" sz="1800" dirty="0" smtClean="0">
                <a:ea typeface="Verdana" panose="020B0604030504040204" pitchFamily="34" charset="0"/>
                <a:cs typeface="Times New Roman" panose="02020603050405020304" pitchFamily="18" charset="0"/>
              </a:rPr>
              <a:t>Sommer</a:t>
            </a:r>
          </a:p>
          <a:p>
            <a:r>
              <a:rPr lang="de-DE" sz="1800" b="1" u="sng" dirty="0" smtClean="0">
                <a:ea typeface="Verdana" panose="020B0604030504040204" pitchFamily="34" charset="0"/>
                <a:cs typeface="Times New Roman" panose="02020603050405020304" pitchFamily="18" charset="0"/>
              </a:rPr>
              <a:t>Verwertung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Dezember</a:t>
            </a:r>
          </a:p>
          <a:p>
            <a:r>
              <a:rPr lang="de-DE" sz="1800" b="1" u="sng" dirty="0" smtClean="0">
                <a:ea typeface="Verdana" panose="020B0604030504040204" pitchFamily="34" charset="0"/>
                <a:cs typeface="Times New Roman" panose="02020603050405020304" pitchFamily="18" charset="0"/>
              </a:rPr>
              <a:t>Verwendung</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Wirtschaftsapfel</a:t>
            </a:r>
            <a:endParaRPr lang="de-DE" sz="1800" b="1" dirty="0" smtClean="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36" r="4067"/>
          <a:stretch/>
        </p:blipFill>
        <p:spPr bwMode="auto">
          <a:xfrm>
            <a:off x="216347" y="161727"/>
            <a:ext cx="495500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39479"/>
            <a:ext cx="4500000" cy="3693319"/>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a:t>
            </a:r>
            <a:r>
              <a:rPr lang="de-DE" sz="2000" b="1" dirty="0" err="1" smtClean="0">
                <a:latin typeface="+mj-lt"/>
                <a:ea typeface="Verdana" panose="020B0604030504040204" pitchFamily="34" charset="0"/>
                <a:cs typeface="Times New Roman" panose="02020603050405020304" pitchFamily="18" charset="0"/>
              </a:rPr>
              <a:t>Berlepsch</a:t>
            </a:r>
            <a:endParaRPr lang="de-DE" sz="2000" b="1" dirty="0" smtClean="0">
              <a:latin typeface="+mj-lt"/>
              <a:ea typeface="Verdana" panose="020B0604030504040204" pitchFamily="34" charset="0"/>
              <a:cs typeface="Times New Roman" panose="02020603050405020304" pitchFamily="18" charset="0"/>
            </a:endParaRPr>
          </a:p>
          <a:p>
            <a:endParaRPr lang="de-DE" sz="160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Herkunft</a:t>
            </a:r>
            <a:r>
              <a:rPr lang="de-DE" sz="1800" dirty="0" smtClean="0">
                <a:latin typeface="+mj-lt"/>
                <a:ea typeface="Verdana" panose="020B0604030504040204" pitchFamily="34" charset="0"/>
                <a:cs typeface="Times New Roman" panose="02020603050405020304" pitchFamily="18" charset="0"/>
              </a:rPr>
              <a:t>: Grevenbroich (Rheinland); aus einer Kreuzung von ‚Ananasrenette‘ x ‚</a:t>
            </a:r>
            <a:r>
              <a:rPr lang="de-DE" sz="1800" dirty="0" err="1" smtClean="0">
                <a:latin typeface="+mj-lt"/>
                <a:ea typeface="Verdana" panose="020B0604030504040204" pitchFamily="34" charset="0"/>
                <a:cs typeface="Times New Roman" panose="02020603050405020304" pitchFamily="18" charset="0"/>
              </a:rPr>
              <a:t>Ribston</a:t>
            </a:r>
            <a:r>
              <a:rPr lang="de-DE" sz="1800" dirty="0" smtClean="0">
                <a:latin typeface="+mj-lt"/>
                <a:ea typeface="Verdana" panose="020B0604030504040204" pitchFamily="34" charset="0"/>
                <a:cs typeface="Times New Roman" panose="02020603050405020304" pitchFamily="18" charset="0"/>
              </a:rPr>
              <a:t> </a:t>
            </a:r>
            <a:r>
              <a:rPr lang="de-DE" sz="1800" dirty="0" err="1" smtClean="0">
                <a:latin typeface="+mj-lt"/>
                <a:ea typeface="Verdana" panose="020B0604030504040204" pitchFamily="34" charset="0"/>
                <a:cs typeface="Times New Roman" panose="02020603050405020304" pitchFamily="18" charset="0"/>
              </a:rPr>
              <a:t>Pepping</a:t>
            </a:r>
            <a:r>
              <a:rPr lang="de-DE" sz="1800" dirty="0" smtClean="0">
                <a:latin typeface="+mj-lt"/>
                <a:ea typeface="Verdana" panose="020B0604030504040204" pitchFamily="34" charset="0"/>
                <a:cs typeface="Times New Roman" panose="02020603050405020304" pitchFamily="18" charset="0"/>
              </a:rPr>
              <a:t>‘</a:t>
            </a:r>
          </a:p>
          <a:p>
            <a:r>
              <a:rPr lang="de-DE" sz="1800" b="1" u="sng" dirty="0" smtClean="0">
                <a:latin typeface="+mj-lt"/>
                <a:ea typeface="Verdana" panose="020B0604030504040204" pitchFamily="34" charset="0"/>
                <a:cs typeface="Times New Roman" panose="02020603050405020304" pitchFamily="18" charset="0"/>
              </a:rPr>
              <a:t>Merkmale</a:t>
            </a:r>
            <a:r>
              <a:rPr lang="de-DE" sz="1800" dirty="0" smtClean="0">
                <a:latin typeface="+mj-lt"/>
                <a:ea typeface="Verdana" panose="020B0604030504040204" pitchFamily="34" charset="0"/>
                <a:cs typeface="Times New Roman" panose="02020603050405020304" pitchFamily="18" charset="0"/>
              </a:rPr>
              <a:t>: Frucht mittelgroß, flachkugelig mit 5 typischen Rippen. Fruchtschale trocken, fein rau. Schalenfarbe gelb bis gold-gelb. Sonnen-seite rötlich marmoriert, leicht gestreift. Fruchtfleisch gelblichweiß, fest, sehr saftig.</a:t>
            </a:r>
          </a:p>
          <a:p>
            <a:r>
              <a:rPr lang="de-DE" sz="1800" b="1" u="sng" dirty="0" smtClean="0">
                <a:latin typeface="+mj-lt"/>
                <a:ea typeface="Verdana" panose="020B0604030504040204" pitchFamily="34" charset="0"/>
                <a:cs typeface="Times New Roman" panose="02020603050405020304" pitchFamily="18" charset="0"/>
              </a:rPr>
              <a:t>Pflückreife</a:t>
            </a:r>
            <a:r>
              <a:rPr lang="de-DE" sz="1800" dirty="0" smtClean="0">
                <a:latin typeface="+mj-lt"/>
                <a:ea typeface="Verdana" panose="020B0604030504040204" pitchFamily="34" charset="0"/>
                <a:cs typeface="Times New Roman" panose="02020603050405020304" pitchFamily="18" charset="0"/>
              </a:rPr>
              <a:t>: Ab Ende Oktober</a:t>
            </a:r>
          </a:p>
          <a:p>
            <a:r>
              <a:rPr lang="de-DE" sz="1800" b="1" u="sng" dirty="0" smtClean="0">
                <a:latin typeface="+mj-lt"/>
                <a:ea typeface="Verdana" panose="020B0604030504040204" pitchFamily="34" charset="0"/>
                <a:cs typeface="Times New Roman" panose="02020603050405020304" pitchFamily="18" charset="0"/>
              </a:rPr>
              <a:t>Genussreife</a:t>
            </a:r>
            <a:r>
              <a:rPr lang="de-DE" sz="1800" dirty="0" smtClean="0">
                <a:latin typeface="+mj-lt"/>
                <a:ea typeface="Verdana" panose="020B0604030504040204" pitchFamily="34" charset="0"/>
                <a:cs typeface="Times New Roman" panose="02020603050405020304" pitchFamily="18" charset="0"/>
              </a:rPr>
              <a:t>: Ab November</a:t>
            </a:r>
          </a:p>
          <a:p>
            <a:r>
              <a:rPr lang="de-DE" sz="1800" b="1" u="sng" dirty="0" smtClean="0">
                <a:latin typeface="+mj-lt"/>
                <a:ea typeface="Verdana" panose="020B0604030504040204" pitchFamily="34" charset="0"/>
                <a:cs typeface="Times New Roman" panose="02020603050405020304" pitchFamily="18" charset="0"/>
              </a:rPr>
              <a:t>Verwendung</a:t>
            </a:r>
            <a:r>
              <a:rPr lang="de-DE" sz="1800" dirty="0" smtClean="0">
                <a:latin typeface="+mj-lt"/>
                <a:ea typeface="Verdana" panose="020B0604030504040204" pitchFamily="34" charset="0"/>
                <a:cs typeface="Times New Roman" panose="02020603050405020304" pitchFamily="18" charset="0"/>
              </a:rPr>
              <a:t>: Tafelapfel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37" r="11521"/>
          <a:stretch/>
        </p:blipFill>
        <p:spPr bwMode="auto">
          <a:xfrm>
            <a:off x="432371" y="161727"/>
            <a:ext cx="451998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21767"/>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Gravensteiner</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abgestumpft, flach gerippt. Fruchtschale hellgelb, zur Reifezeit fast ganzflächig gerötet und gestreift. Geruch kräftig. Fruchtfleisch gewürzt, vorherrschend süß.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September bis Dezember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Wirtschaftsapfel</a:t>
            </a:r>
            <a:r>
              <a:rPr lang="de-DE" sz="1800" b="1" dirty="0">
                <a:ea typeface="Verdan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6492233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91" r="11322"/>
          <a:stretch/>
        </p:blipFill>
        <p:spPr bwMode="auto">
          <a:xfrm>
            <a:off x="680043" y="198111"/>
            <a:ext cx="4072808"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6988" y="593775"/>
            <a:ext cx="4500000"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Blumenbachs Butterbirne</a:t>
            </a:r>
          </a:p>
          <a:p>
            <a:endParaRPr lang="de-DE" dirty="0">
              <a:latin typeface="+mj-lt"/>
              <a:ea typeface="Verdana" panose="020B0604030504040204" pitchFamily="34" charset="0"/>
              <a:cs typeface="Times New Roman" panose="02020603050405020304" pitchFamily="18" charset="0"/>
            </a:endParaRPr>
          </a:p>
        </p:txBody>
      </p:sp>
      <p:sp>
        <p:nvSpPr>
          <p:cNvPr id="3" name="Textfeld 2"/>
          <p:cNvSpPr txBox="1"/>
          <p:nvPr/>
        </p:nvSpPr>
        <p:spPr>
          <a:xfrm>
            <a:off x="390557" y="151679"/>
            <a:ext cx="4500000" cy="3477875"/>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Weißer </a:t>
            </a:r>
            <a:r>
              <a:rPr lang="de-DE" sz="2000" b="1" dirty="0" err="1" smtClean="0">
                <a:latin typeface="+mj-lt"/>
                <a:ea typeface="Verdana" panose="020B0604030504040204" pitchFamily="34" charset="0"/>
                <a:cs typeface="Times New Roman" panose="02020603050405020304" pitchFamily="18" charset="0"/>
              </a:rPr>
              <a:t>Matapfel</a:t>
            </a:r>
            <a:endParaRPr lang="de-DE" sz="2000" b="1" dirty="0" smtClean="0">
              <a:latin typeface="+mj-lt"/>
              <a:ea typeface="Verdana" panose="020B0604030504040204" pitchFamily="34" charset="0"/>
              <a:cs typeface="Times New Roman" panose="02020603050405020304" pitchFamily="18" charset="0"/>
            </a:endParaRPr>
          </a:p>
          <a:p>
            <a:endParaRPr lang="de-DE" sz="200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Merkmale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Mittelgroß, abgestumpft rundlich, gleichmäßig gebaut. Fruchtschale glatt, bereift, hellgrün, später grünlichgelb bis gelb. Sonnenseite unterschiedlich stark gerötet und gestreift. Geruch deutlich. Fruchtfleisch grünlichgelb bis gelblichweiß; fein, saftig, wenig gewürzt. Vorherrschende herbe Säure bei ausreichend Zuckergehalt.</a:t>
            </a:r>
          </a:p>
          <a:p>
            <a:r>
              <a:rPr lang="de-DE" sz="1800" b="1" u="sng" dirty="0" smtClean="0">
                <a:latin typeface="+mj-lt"/>
                <a:ea typeface="Verdana" panose="020B0604030504040204" pitchFamily="34" charset="0"/>
                <a:cs typeface="Times New Roman" panose="02020603050405020304" pitchFamily="18" charset="0"/>
              </a:rPr>
              <a:t>Genussreife</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Ab Januar</a:t>
            </a:r>
          </a:p>
          <a:p>
            <a:r>
              <a:rPr lang="de-DE" sz="1800" b="1" u="sng" dirty="0" smtClean="0">
                <a:latin typeface="+mj-lt"/>
                <a:ea typeface="Verdana" panose="020B0604030504040204" pitchFamily="34" charset="0"/>
                <a:cs typeface="Times New Roman" panose="02020603050405020304" pitchFamily="18" charset="0"/>
              </a:rPr>
              <a:t>Verwendung</a:t>
            </a:r>
            <a:r>
              <a:rPr lang="de-DE" sz="1800" b="1" dirty="0" smtClean="0">
                <a:latin typeface="+mj-lt"/>
                <a:ea typeface="Verdana" panose="020B0604030504040204" pitchFamily="34" charset="0"/>
                <a:cs typeface="Times New Roman" panose="02020603050405020304" pitchFamily="18" charset="0"/>
              </a:rPr>
              <a:t>:</a:t>
            </a:r>
            <a:r>
              <a:rPr lang="de-DE" sz="1800" dirty="0" smtClean="0">
                <a:latin typeface="+mj-lt"/>
                <a:ea typeface="Verdana" panose="020B0604030504040204" pitchFamily="34" charset="0"/>
                <a:cs typeface="Times New Roman" panose="02020603050405020304" pitchFamily="18" charset="0"/>
              </a:rPr>
              <a:t> Tafel- und Wirtschaftsapfel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 Sternrenette</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Stammt wahrscheinlich aus Deutschland, über den Niederrhein verbreitet; bekannt seit mind. 200 Jahren</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Ab Mitte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November, haltbar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Sehr guter 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22" r="18059"/>
          <a:stretch/>
        </p:blipFill>
        <p:spPr bwMode="auto">
          <a:xfrm>
            <a:off x="648395" y="161727"/>
            <a:ext cx="409301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6158"/>
            <a:ext cx="4500000" cy="36086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Roter Altländer </a:t>
            </a:r>
            <a:r>
              <a:rPr lang="de-DE" sz="2000" b="1" dirty="0" err="1" smtClean="0">
                <a:latin typeface="+mj-lt"/>
                <a:ea typeface="Verdana" panose="020B0604030504040204" pitchFamily="34" charset="0"/>
                <a:cs typeface="Times New Roman" panose="02020603050405020304" pitchFamily="18" charset="0"/>
              </a:rPr>
              <a:t>Pfannkuchenapfel</a:t>
            </a:r>
            <a:endParaRPr lang="de-DE" sz="2000" b="1" dirty="0" smtClean="0">
              <a:latin typeface="+mj-lt"/>
              <a:ea typeface="Verdana" panose="020B0604030504040204" pitchFamily="34" charset="0"/>
              <a:cs typeface="Times New Roman" panose="02020603050405020304" pitchFamily="18" charset="0"/>
            </a:endParaRPr>
          </a:p>
          <a:p>
            <a:endParaRPr lang="de-DE" sz="1050" b="1" dirty="0" smtClean="0">
              <a:latin typeface="+mj-lt"/>
              <a:ea typeface="Verdana" panose="020B0604030504040204" pitchFamily="34" charset="0"/>
              <a:cs typeface="Times New Roman" panose="02020603050405020304" pitchFamily="18" charset="0"/>
            </a:endParaRPr>
          </a:p>
          <a:p>
            <a:r>
              <a:rPr lang="de-DE" sz="1800" b="1" u="sng" dirty="0" smtClean="0">
                <a:latin typeface="+mj-lt"/>
                <a:ea typeface="Verdana" panose="020B0604030504040204" pitchFamily="34" charset="0"/>
                <a:cs typeface="Times New Roman" panose="02020603050405020304" pitchFamily="18" charset="0"/>
              </a:rPr>
              <a:t>Herkunft</a:t>
            </a:r>
            <a:r>
              <a:rPr lang="de-DE" sz="1800" b="1" dirty="0" smtClean="0">
                <a:latin typeface="+mj-lt"/>
                <a:ea typeface="Verdana" panose="020B0604030504040204" pitchFamily="34" charset="0"/>
                <a:cs typeface="Times New Roman" panose="02020603050405020304" pitchFamily="18" charset="0"/>
              </a:rPr>
              <a:t>: </a:t>
            </a:r>
            <a:r>
              <a:rPr lang="de-DE" sz="1800" dirty="0" smtClean="0">
                <a:latin typeface="+mj-lt"/>
                <a:ea typeface="Verdana" panose="020B0604030504040204" pitchFamily="34" charset="0"/>
                <a:cs typeface="Times New Roman" panose="02020603050405020304" pitchFamily="18" charset="0"/>
              </a:rPr>
              <a:t>Vermutlich Zufallssämling aus dem Alten Land; vor 1840 gefunden</a:t>
            </a:r>
          </a:p>
          <a:p>
            <a:r>
              <a:rPr lang="de-DE" sz="1800" b="1" u="sng" dirty="0" smtClean="0">
                <a:latin typeface="+mj-lt"/>
                <a:ea typeface="Verdana" panose="020B0604030504040204" pitchFamily="34" charset="0"/>
                <a:cs typeface="Times New Roman" panose="02020603050405020304" pitchFamily="18" charset="0"/>
              </a:rPr>
              <a:t>Merkmale</a:t>
            </a:r>
            <a:r>
              <a:rPr lang="de-DE" sz="1800" dirty="0" smtClean="0">
                <a:latin typeface="+mj-lt"/>
                <a:ea typeface="Verdana" panose="020B0604030504040204" pitchFamily="34" charset="0"/>
                <a:cs typeface="Times New Roman" panose="02020603050405020304" pitchFamily="18" charset="0"/>
              </a:rPr>
              <a:t>: Frucht mittelgroß mit meist fünf flachen Wülsten. Schale glatt, ledrig. Grund-farbe grün, bei Reife trüb gelb. Unterschied-</a:t>
            </a:r>
            <a:r>
              <a:rPr lang="de-DE" sz="1800" dirty="0" err="1" smtClean="0">
                <a:latin typeface="+mj-lt"/>
                <a:ea typeface="Verdana" panose="020B0604030504040204" pitchFamily="34" charset="0"/>
                <a:cs typeface="Times New Roman" panose="02020603050405020304" pitchFamily="18" charset="0"/>
              </a:rPr>
              <a:t>lich</a:t>
            </a:r>
            <a:r>
              <a:rPr lang="de-DE" sz="1800" dirty="0" smtClean="0">
                <a:latin typeface="+mj-lt"/>
                <a:ea typeface="Verdana" panose="020B0604030504040204" pitchFamily="34" charset="0"/>
                <a:cs typeface="Times New Roman" panose="02020603050405020304" pitchFamily="18" charset="0"/>
              </a:rPr>
              <a:t> rot marmoriert und gestreift. Schalen-punkte mit hellem Hof. Fleisch grünlichweiß, </a:t>
            </a:r>
            <a:r>
              <a:rPr lang="de-DE" sz="1800" dirty="0" err="1" smtClean="0">
                <a:latin typeface="+mj-lt"/>
                <a:ea typeface="Verdana" panose="020B0604030504040204" pitchFamily="34" charset="0"/>
                <a:cs typeface="Times New Roman" panose="02020603050405020304" pitchFamily="18" charset="0"/>
              </a:rPr>
              <a:t>grobzellig</a:t>
            </a:r>
            <a:r>
              <a:rPr lang="de-DE" sz="1800" dirty="0" smtClean="0">
                <a:latin typeface="+mj-lt"/>
                <a:ea typeface="Verdana" panose="020B0604030504040204" pitchFamily="34" charset="0"/>
                <a:cs typeface="Times New Roman" panose="02020603050405020304" pitchFamily="18" charset="0"/>
              </a:rPr>
              <a:t>, säuerlich</a:t>
            </a:r>
          </a:p>
          <a:p>
            <a:r>
              <a:rPr lang="de-DE" sz="1800" b="1" u="sng" dirty="0" smtClean="0">
                <a:latin typeface="+mj-lt"/>
                <a:ea typeface="Verdana" panose="020B0604030504040204" pitchFamily="34" charset="0"/>
                <a:cs typeface="Times New Roman" panose="02020603050405020304" pitchFamily="18" charset="0"/>
              </a:rPr>
              <a:t>Pflückreife</a:t>
            </a:r>
            <a:r>
              <a:rPr lang="de-DE" sz="1800" dirty="0" smtClean="0">
                <a:latin typeface="+mj-lt"/>
                <a:ea typeface="Verdana" panose="020B0604030504040204" pitchFamily="34" charset="0"/>
                <a:cs typeface="Times New Roman" panose="02020603050405020304" pitchFamily="18" charset="0"/>
              </a:rPr>
              <a:t>: Ende Oktober</a:t>
            </a:r>
          </a:p>
          <a:p>
            <a:r>
              <a:rPr lang="de-DE" sz="1800" b="1" u="sng" dirty="0" smtClean="0">
                <a:latin typeface="+mj-lt"/>
                <a:ea typeface="Verdana" panose="020B0604030504040204" pitchFamily="34" charset="0"/>
                <a:cs typeface="Times New Roman" panose="02020603050405020304" pitchFamily="18" charset="0"/>
              </a:rPr>
              <a:t>Genussreife</a:t>
            </a:r>
            <a:r>
              <a:rPr lang="de-DE" sz="1800" dirty="0" smtClean="0">
                <a:latin typeface="+mj-lt"/>
                <a:ea typeface="Verdana" panose="020B0604030504040204" pitchFamily="34" charset="0"/>
                <a:cs typeface="Times New Roman" panose="02020603050405020304" pitchFamily="18" charset="0"/>
              </a:rPr>
              <a:t>: Ab März</a:t>
            </a:r>
            <a:br>
              <a:rPr lang="de-DE" sz="1800" dirty="0" smtClean="0">
                <a:latin typeface="+mj-lt"/>
                <a:ea typeface="Verdana" panose="020B0604030504040204" pitchFamily="34" charset="0"/>
                <a:cs typeface="Times New Roman" panose="02020603050405020304" pitchFamily="18" charset="0"/>
              </a:rPr>
            </a:br>
            <a:r>
              <a:rPr lang="de-DE" sz="1800" b="1" u="sng" dirty="0" smtClean="0">
                <a:latin typeface="+mj-lt"/>
                <a:ea typeface="Verdana" panose="020B0604030504040204" pitchFamily="34" charset="0"/>
                <a:cs typeface="Times New Roman" panose="02020603050405020304" pitchFamily="18" charset="0"/>
              </a:rPr>
              <a:t>Verwendung</a:t>
            </a:r>
            <a:r>
              <a:rPr lang="de-DE" sz="1800" dirty="0" smtClean="0">
                <a:latin typeface="+mj-lt"/>
                <a:ea typeface="Verdana" panose="020B0604030504040204" pitchFamily="34" charset="0"/>
                <a:cs typeface="Times New Roman" panose="02020603050405020304" pitchFamily="18" charset="0"/>
              </a:rPr>
              <a:t>: Tafel- und Wirtschaftsapfel</a:t>
            </a:r>
            <a:endParaRPr lang="de-DE" sz="1800" dirty="0">
              <a:latin typeface="+mj-lt"/>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24" r="16642"/>
          <a:stretch/>
        </p:blipFill>
        <p:spPr bwMode="auto">
          <a:xfrm>
            <a:off x="720403" y="198111"/>
            <a:ext cx="380815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Ribston</a:t>
            </a:r>
            <a:r>
              <a:rPr lang="de-DE" sz="2000" b="1" dirty="0" smtClean="0">
                <a:latin typeface="+mj-lt"/>
                <a:ea typeface="Verdana" panose="020B0604030504040204" pitchFamily="34" charset="0"/>
                <a:cs typeface="Times New Roman" panose="02020603050405020304" pitchFamily="18" charset="0"/>
              </a:rPr>
              <a:t> </a:t>
            </a:r>
            <a:r>
              <a:rPr lang="de-DE" sz="2000" b="1" dirty="0" err="1" smtClean="0">
                <a:latin typeface="+mj-lt"/>
                <a:ea typeface="Verdana" panose="020B0604030504040204" pitchFamily="34" charset="0"/>
                <a:cs typeface="Times New Roman" panose="02020603050405020304" pitchFamily="18" charset="0"/>
              </a:rPr>
              <a:t>Pepping</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bis groß, abgestumpft rund. Fruchtschale gelb, Sonnseite leicht gerötet und gestreift. Fruchtfleisch gewürzt, etwas vorherrschende Säure.</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b="1"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84" r="14670"/>
          <a:stretch/>
        </p:blipFill>
        <p:spPr bwMode="auto">
          <a:xfrm>
            <a:off x="504379" y="161727"/>
            <a:ext cx="441692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938133"/>
            <a:ext cx="4500000" cy="1815882"/>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Riesenboiken</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Deutsche Lokalsorte</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ab Ende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ab November, haltbar bis April</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41" r="10838"/>
          <a:stretch/>
        </p:blipFill>
        <p:spPr bwMode="auto">
          <a:xfrm>
            <a:off x="290216" y="161727"/>
            <a:ext cx="4822675"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449759"/>
            <a:ext cx="4500000" cy="2923877"/>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Rheinischer Winterrambur</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groß bis sehr groß, flachrund, gerippt. Fruchtschale hellgelb, zur Reifezeit intensiv gerötet, aus der Schattenseite gestreift. Geruch kräftig. Fruchtfleisch leicht gewürzt, vorherrschende Säure.</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b="1"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78" r="12974"/>
          <a:stretch/>
        </p:blipFill>
        <p:spPr bwMode="auto">
          <a:xfrm>
            <a:off x="344222" y="161727"/>
            <a:ext cx="4696661"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56" r="1835" b="388"/>
          <a:stretch/>
        </p:blipFill>
        <p:spPr bwMode="auto">
          <a:xfrm>
            <a:off x="225592" y="377751"/>
            <a:ext cx="4959307" cy="30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0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Rheinischer Krummstiel</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hochgebaut, flach gerippt. Fruchtschale </a:t>
            </a:r>
            <a:r>
              <a:rPr lang="de-DE" sz="1800" dirty="0">
                <a:ea typeface="Verdana" panose="020B0604030504040204" pitchFamily="34" charset="0"/>
                <a:cs typeface="Times New Roman" panose="02020603050405020304" pitchFamily="18" charset="0"/>
              </a:rPr>
              <a:t>z</a:t>
            </a:r>
            <a:r>
              <a:rPr lang="de-DE" sz="1800" dirty="0" smtClean="0">
                <a:ea typeface="Verdana" panose="020B0604030504040204" pitchFamily="34" charset="0"/>
                <a:cs typeface="Times New Roman" panose="02020603050405020304" pitchFamily="18" charset="0"/>
              </a:rPr>
              <a:t>itronengelb, Sonnseite gerötet und gestreift. Geruch deutlich. Fruchtfleisch leicht gewürzt, vorherrschende Säure. </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Februar bis Mai</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a:ea typeface="Verdana" panose="020B0604030504040204" pitchFamily="34" charset="0"/>
                <a:cs typeface="Times New Roman" panose="02020603050405020304" pitchFamily="18" charset="0"/>
              </a:rPr>
              <a:t>Tafel- und </a:t>
            </a:r>
            <a:r>
              <a:rPr lang="de-DE" sz="1800" dirty="0" smtClean="0">
                <a:ea typeface="Verdana" panose="020B0604030504040204" pitchFamily="34" charset="0"/>
                <a:cs typeface="Times New Roman" panose="02020603050405020304" pitchFamily="18" charset="0"/>
              </a:rPr>
              <a:t>Wirtschaftsapfel</a:t>
            </a:r>
            <a:endParaRPr lang="de-DE" sz="1800" b="1"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0" r="11805"/>
          <a:stretch/>
        </p:blipFill>
        <p:spPr bwMode="auto">
          <a:xfrm>
            <a:off x="504379" y="161727"/>
            <a:ext cx="4293357"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Rewena</a:t>
            </a:r>
            <a:endParaRPr lang="de-DE" sz="2000" b="1" dirty="0" smtClean="0">
              <a:latin typeface="+mj-lt"/>
              <a:ea typeface="Verdana" panose="020B0604030504040204" pitchFamily="34" charset="0"/>
              <a:cs typeface="Times New Roman" panose="02020603050405020304" pitchFamily="18" charset="0"/>
            </a:endParaRP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gleichmäßig, länglich rund mit flachen Wülsten. Das </a:t>
            </a:r>
            <a:r>
              <a:rPr lang="de-DE" sz="1800" dirty="0">
                <a:ea typeface="Verdana" panose="020B0604030504040204" pitchFamily="34" charset="0"/>
                <a:cs typeface="Times New Roman" panose="02020603050405020304" pitchFamily="18" charset="0"/>
              </a:rPr>
              <a:t>F</a:t>
            </a:r>
            <a:r>
              <a:rPr lang="de-DE" sz="1800" dirty="0" smtClean="0">
                <a:ea typeface="Verdana" panose="020B0604030504040204" pitchFamily="34" charset="0"/>
                <a:cs typeface="Times New Roman" panose="02020603050405020304" pitchFamily="18" charset="0"/>
              </a:rPr>
              <a:t>leisch ist gelblich weiß, mittelfest, saftig. Baum wächst mittelstark mit dünnen überhängenden Trieben.</a:t>
            </a:r>
          </a:p>
          <a:p>
            <a:r>
              <a:rPr lang="de-DE" sz="1800" b="1" u="sng" dirty="0" smtClean="0">
                <a:ea typeface="Verdana" panose="020B0604030504040204" pitchFamily="34" charset="0"/>
                <a:cs typeface="Times New Roman" panose="02020603050405020304" pitchFamily="18" charset="0"/>
              </a:rPr>
              <a:t>Genussreife</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November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Sehr </a:t>
            </a:r>
            <a:r>
              <a:rPr lang="de-DE" sz="1800" dirty="0">
                <a:ea typeface="Verdana" panose="020B0604030504040204" pitchFamily="34" charset="0"/>
                <a:cs typeface="Times New Roman" panose="02020603050405020304" pitchFamily="18" charset="0"/>
              </a:rPr>
              <a:t>gute </a:t>
            </a:r>
            <a:r>
              <a:rPr lang="de-DE" sz="1800" dirty="0" smtClean="0">
                <a:ea typeface="Verdana" panose="020B0604030504040204" pitchFamily="34" charset="0"/>
                <a:cs typeface="Times New Roman" panose="02020603050405020304" pitchFamily="18" charset="0"/>
              </a:rPr>
              <a:t>Wirtschaftssorte</a:t>
            </a:r>
            <a:endParaRPr lang="de-DE" sz="1800" b="1"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176649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43" r="18786"/>
          <a:stretch/>
        </p:blipFill>
        <p:spPr bwMode="auto">
          <a:xfrm>
            <a:off x="720403" y="161727"/>
            <a:ext cx="3901613"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7153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539185"/>
            <a:ext cx="4500000" cy="2646878"/>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Retina</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Entstanden aus einer Sortenkreuzung in Dresden-</a:t>
            </a:r>
            <a:r>
              <a:rPr lang="de-DE" sz="1800" dirty="0" err="1">
                <a:ea typeface="Verdana" panose="020B0604030504040204" pitchFamily="34" charset="0"/>
                <a:cs typeface="Times New Roman" panose="02020603050405020304" pitchFamily="18" charset="0"/>
              </a:rPr>
              <a:t>P</a:t>
            </a:r>
            <a:r>
              <a:rPr lang="de-DE" sz="1800" dirty="0" err="1" smtClean="0">
                <a:ea typeface="Verdana" panose="020B0604030504040204" pitchFamily="34" charset="0"/>
                <a:cs typeface="Times New Roman" panose="02020603050405020304" pitchFamily="18" charset="0"/>
              </a:rPr>
              <a:t>illnitz</a:t>
            </a:r>
            <a:r>
              <a:rPr lang="de-DE" sz="1800" dirty="0" smtClean="0">
                <a:ea typeface="Verdana" panose="020B0604030504040204" pitchFamily="34" charset="0"/>
                <a:cs typeface="Times New Roman" panose="02020603050405020304" pitchFamily="18" charset="0"/>
              </a:rPr>
              <a:t>, Sortenschutz seit 1994</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Ende August</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Ende August bis Ende September</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55" r="16400"/>
          <a:stretch/>
        </p:blipFill>
        <p:spPr bwMode="auto">
          <a:xfrm>
            <a:off x="622741" y="161727"/>
            <a:ext cx="405810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763920"/>
            <a:ext cx="4500000" cy="2062103"/>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err="1" smtClean="0">
                <a:latin typeface="+mj-lt"/>
                <a:ea typeface="Verdana" panose="020B0604030504040204" pitchFamily="34" charset="0"/>
                <a:cs typeface="Times New Roman" panose="02020603050405020304" pitchFamily="18" charset="0"/>
              </a:rPr>
              <a:t>Resista</a:t>
            </a:r>
            <a:endParaRPr lang="de-DE" sz="2000" b="1" dirty="0">
              <a:latin typeface="+mj-lt"/>
              <a:ea typeface="Verdana" panose="020B0604030504040204" pitchFamily="34" charset="0"/>
              <a:cs typeface="Times New Roman" panose="02020603050405020304" pitchFamily="18" charset="0"/>
            </a:endParaRPr>
          </a:p>
          <a:p>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Herkunft</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Entstanden in Tschechien aus einer Kreuzung</a:t>
            </a:r>
            <a:endParaRPr lang="de-DE" sz="1800" b="1" u="sng" dirty="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Pflückreife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Mitte Oktober</a:t>
            </a:r>
            <a:endParaRPr lang="de-DE" sz="1800" b="1" u="sng" dirty="0" smtClean="0">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Genussreife</a:t>
            </a:r>
            <a:r>
              <a:rPr lang="de-DE" sz="1800" b="1" dirty="0">
                <a:ea typeface="Verdana" panose="020B0604030504040204" pitchFamily="34" charset="0"/>
                <a:cs typeface="Times New Roman" panose="02020603050405020304" pitchFamily="18" charset="0"/>
              </a:rPr>
              <a:t>: </a:t>
            </a:r>
            <a:r>
              <a:rPr lang="de-DE" sz="1800" b="1" dirty="0" smtClean="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Dezember bis März</a:t>
            </a:r>
          </a:p>
          <a:p>
            <a:r>
              <a:rPr lang="de-DE" sz="1800" b="1" u="sng" dirty="0">
                <a:ea typeface="Verdana" panose="020B0604030504040204" pitchFamily="34" charset="0"/>
                <a:cs typeface="Times New Roman" panose="02020603050405020304" pitchFamily="18" charset="0"/>
              </a:rPr>
              <a:t>Verwendung</a:t>
            </a:r>
            <a:r>
              <a:rPr lang="de-DE" sz="1800" b="1" dirty="0">
                <a:ea typeface="Verdana" panose="020B0604030504040204" pitchFamily="34" charset="0"/>
                <a:cs typeface="Times New Roman" panose="02020603050405020304" pitchFamily="18" charset="0"/>
              </a:rPr>
              <a:t>:  </a:t>
            </a:r>
            <a:r>
              <a:rPr lang="de-DE" sz="1800" dirty="0" smtClean="0">
                <a:ea typeface="Verdana" panose="020B0604030504040204" pitchFamily="34" charset="0"/>
                <a:cs typeface="Times New Roman" panose="02020603050405020304" pitchFamily="18" charset="0"/>
              </a:rPr>
              <a:t>Tafelapfel</a:t>
            </a:r>
            <a:endParaRPr lang="de-DE" sz="1800" dirty="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86" r="11763"/>
          <a:stretch/>
        </p:blipFill>
        <p:spPr bwMode="auto">
          <a:xfrm>
            <a:off x="504379" y="161727"/>
            <a:ext cx="4313860"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6867" y="665783"/>
            <a:ext cx="4500000" cy="2369880"/>
          </a:xfrm>
          <a:prstGeom prst="rect">
            <a:avLst/>
          </a:prstGeom>
          <a:ln w="19050">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de-DE" sz="2000" b="1" dirty="0" smtClean="0">
                <a:latin typeface="+mj-lt"/>
                <a:ea typeface="Verdana" panose="020B0604030504040204" pitchFamily="34" charset="0"/>
                <a:cs typeface="Times New Roman" panose="02020603050405020304" pitchFamily="18" charset="0"/>
              </a:rPr>
              <a:t>Resi</a:t>
            </a:r>
          </a:p>
          <a:p>
            <a:endParaRPr lang="de-DE" sz="2000" b="1" dirty="0">
              <a:latin typeface="+mj-lt"/>
              <a:ea typeface="Verdana" panose="020B0604030504040204" pitchFamily="34" charset="0"/>
              <a:cs typeface="Times New Roman" panose="02020603050405020304" pitchFamily="18" charset="0"/>
            </a:endParaRPr>
          </a:p>
          <a:p>
            <a:r>
              <a:rPr lang="de-DE" sz="1800" b="1" u="sng" dirty="0" smtClean="0">
                <a:ea typeface="Verdana" panose="020B0604030504040204" pitchFamily="34" charset="0"/>
                <a:cs typeface="Times New Roman" panose="02020603050405020304" pitchFamily="18" charset="0"/>
              </a:rPr>
              <a:t>Merkmale</a:t>
            </a:r>
            <a:r>
              <a:rPr lang="de-DE" sz="1800" b="1" dirty="0" smtClean="0">
                <a:ea typeface="Verdana" panose="020B0604030504040204" pitchFamily="34" charset="0"/>
                <a:cs typeface="Times New Roman" panose="02020603050405020304" pitchFamily="18" charset="0"/>
              </a:rPr>
              <a:t>:</a:t>
            </a:r>
            <a:r>
              <a:rPr lang="de-DE" sz="1800" dirty="0" smtClean="0">
                <a:ea typeface="Verdana" panose="020B0604030504040204" pitchFamily="34" charset="0"/>
                <a:cs typeface="Times New Roman" panose="02020603050405020304" pitchFamily="18" charset="0"/>
              </a:rPr>
              <a:t>  Frucht mittelgroß mit hochrunder Form. Bei reife gelb mit leuchtendroter Deckfarbe. Frucht </a:t>
            </a:r>
            <a:r>
              <a:rPr lang="de-DE" sz="1800" dirty="0" err="1" smtClean="0">
                <a:ea typeface="Verdana" panose="020B0604030504040204" pitchFamily="34" charset="0"/>
                <a:cs typeface="Times New Roman" panose="02020603050405020304" pitchFamily="18" charset="0"/>
              </a:rPr>
              <a:t>feinzellig</a:t>
            </a:r>
            <a:r>
              <a:rPr lang="de-DE" sz="1800" dirty="0" smtClean="0">
                <a:ea typeface="Verdana" panose="020B0604030504040204" pitchFamily="34" charset="0"/>
                <a:cs typeface="Times New Roman" panose="02020603050405020304" pitchFamily="18" charset="0"/>
              </a:rPr>
              <a:t>, saftig, süß.</a:t>
            </a:r>
          </a:p>
          <a:p>
            <a:r>
              <a:rPr lang="de-DE" sz="1800" dirty="0" smtClean="0">
                <a:ea typeface="Verdana" panose="020B0604030504040204" pitchFamily="34" charset="0"/>
                <a:cs typeface="Times New Roman" panose="02020603050405020304" pitchFamily="18" charset="0"/>
              </a:rPr>
              <a:t>Lockere </a:t>
            </a:r>
            <a:r>
              <a:rPr lang="de-DE" sz="1800" dirty="0">
                <a:ea typeface="Verdana" panose="020B0604030504040204" pitchFamily="34" charset="0"/>
                <a:cs typeface="Times New Roman" panose="02020603050405020304" pitchFamily="18" charset="0"/>
              </a:rPr>
              <a:t>K</a:t>
            </a:r>
            <a:r>
              <a:rPr lang="de-DE" sz="1800" dirty="0" smtClean="0">
                <a:ea typeface="Verdana" panose="020B0604030504040204" pitchFamily="34" charset="0"/>
                <a:cs typeface="Times New Roman" panose="02020603050405020304" pitchFamily="18" charset="0"/>
              </a:rPr>
              <a:t>rone mit etwas hängenden Trieben, widerstandsfähig gegen Feuerbrand und Schorf.</a:t>
            </a:r>
          </a:p>
        </p:txBody>
      </p:sp>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18" r="10838"/>
          <a:stretch/>
        </p:blipFill>
        <p:spPr bwMode="auto">
          <a:xfrm>
            <a:off x="278531" y="198111"/>
            <a:ext cx="4690344"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3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6316</Words>
  <Application>Microsoft Office PowerPoint</Application>
  <PresentationFormat>Benutzerdefiniert</PresentationFormat>
  <Paragraphs>895</Paragraphs>
  <Slides>378</Slides>
  <Notes>0</Notes>
  <HiddenSlides>0</HiddenSlides>
  <MMClips>0</MMClips>
  <ScaleCrop>false</ScaleCrop>
  <HeadingPairs>
    <vt:vector size="4" baseType="variant">
      <vt:variant>
        <vt:lpstr>Design</vt:lpstr>
      </vt:variant>
      <vt:variant>
        <vt:i4>1</vt:i4>
      </vt:variant>
      <vt:variant>
        <vt:lpstr>Folientitel</vt:lpstr>
      </vt:variant>
      <vt:variant>
        <vt:i4>378</vt:i4>
      </vt:variant>
    </vt:vector>
  </HeadingPairs>
  <TitlesOfParts>
    <vt:vector size="379"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Landratsamt Weilheim-Schongau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SG 41, Praktikant</dc:creator>
  <cp:lastModifiedBy>SG 41, Praktikant</cp:lastModifiedBy>
  <cp:revision>116</cp:revision>
  <dcterms:created xsi:type="dcterms:W3CDTF">2017-01-09T10:03:36Z</dcterms:created>
  <dcterms:modified xsi:type="dcterms:W3CDTF">2017-02-03T10:10:05Z</dcterms:modified>
</cp:coreProperties>
</file>